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2" r:id="rId2"/>
    <p:sldId id="263" r:id="rId3"/>
    <p:sldId id="278" r:id="rId4"/>
    <p:sldId id="312" r:id="rId5"/>
    <p:sldId id="381" r:id="rId6"/>
    <p:sldId id="475" r:id="rId7"/>
    <p:sldId id="256" r:id="rId8"/>
    <p:sldId id="423" r:id="rId9"/>
    <p:sldId id="261" r:id="rId10"/>
    <p:sldId id="262" r:id="rId11"/>
    <p:sldId id="382" r:id="rId12"/>
    <p:sldId id="314" r:id="rId13"/>
    <p:sldId id="383" r:id="rId14"/>
    <p:sldId id="260" r:id="rId15"/>
    <p:sldId id="384" r:id="rId16"/>
    <p:sldId id="273" r:id="rId17"/>
    <p:sldId id="258" r:id="rId18"/>
    <p:sldId id="390" r:id="rId19"/>
    <p:sldId id="267" r:id="rId20"/>
    <p:sldId id="336" r:id="rId21"/>
    <p:sldId id="347" r:id="rId22"/>
    <p:sldId id="474" r:id="rId23"/>
    <p:sldId id="270" r:id="rId24"/>
    <p:sldId id="354" r:id="rId25"/>
    <p:sldId id="385" r:id="rId2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ng meehyun" initials="Cm" lastIdx="1" clrIdx="0">
    <p:extLst>
      <p:ext uri="{19B8F6BF-5375-455C-9EA6-DF929625EA0E}">
        <p15:presenceInfo xmlns:p15="http://schemas.microsoft.com/office/powerpoint/2012/main" userId="a24d7781f98144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6" autoAdjust="0"/>
    <p:restoredTop sz="94660"/>
  </p:normalViewPr>
  <p:slideViewPr>
    <p:cSldViewPr>
      <p:cViewPr varScale="1">
        <p:scale>
          <a:sx n="131" d="100"/>
          <a:sy n="131" d="100"/>
        </p:scale>
        <p:origin x="1824"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D6FEC-AF14-4E2E-9BC0-F0DEEAB3E2AE}" type="datetimeFigureOut">
              <a:rPr lang="ko-KR" altLang="en-US" smtClean="0"/>
              <a:t>2019. 5. 21.</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27C8E-2781-47BC-AE66-01FDD907504D}" type="slidenum">
              <a:rPr lang="ko-KR" altLang="en-US" smtClean="0"/>
              <a:t>‹#›</a:t>
            </a:fld>
            <a:endParaRPr lang="ko-KR" altLang="en-US"/>
          </a:p>
        </p:txBody>
      </p:sp>
    </p:spTree>
    <p:extLst>
      <p:ext uri="{BB962C8B-B14F-4D97-AF65-F5344CB8AC3E}">
        <p14:creationId xmlns:p14="http://schemas.microsoft.com/office/powerpoint/2010/main" val="233402076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oorimisul.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de-DE"/>
              <a:t>https://www.youtube.com/watch?v=gUadZFtVKds</a:t>
            </a:r>
          </a:p>
        </p:txBody>
      </p:sp>
      <p:sp>
        <p:nvSpPr>
          <p:cNvPr id="4" name="슬라이드 번호 개체 틀 3"/>
          <p:cNvSpPr>
            <a:spLocks noGrp="1"/>
          </p:cNvSpPr>
          <p:nvPr>
            <p:ph type="sldNum" sz="quarter" idx="10"/>
          </p:nvPr>
        </p:nvSpPr>
        <p:spPr/>
        <p:txBody>
          <a:bodyPr/>
          <a:lstStyle/>
          <a:p>
            <a:fld id="{03D2C18F-A429-4237-A4F4-DD1B8DD82F48}" type="slidenum">
              <a:rPr lang="ko-KR" altLang="en-US" smtClean="0"/>
              <a:t>3</a:t>
            </a:fld>
            <a:endParaRPr lang="ko-KR" altLang="en-US"/>
          </a:p>
        </p:txBody>
      </p:sp>
    </p:spTree>
    <p:extLst>
      <p:ext uri="{BB962C8B-B14F-4D97-AF65-F5344CB8AC3E}">
        <p14:creationId xmlns:p14="http://schemas.microsoft.com/office/powerpoint/2010/main" val="264416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de-DE" dirty="0"/>
              <a:t>루터의 신약 번역 </a:t>
            </a:r>
            <a:r>
              <a:rPr lang="de-DE" altLang="ko-KR" dirty="0"/>
              <a:t>1522</a:t>
            </a:r>
          </a:p>
          <a:p>
            <a:r>
              <a:rPr lang="ko-KR" altLang="de-DE" dirty="0" err="1"/>
              <a:t>츠빙글리의</a:t>
            </a:r>
            <a:r>
              <a:rPr lang="ko-KR" altLang="de-DE" dirty="0"/>
              <a:t> </a:t>
            </a:r>
            <a:r>
              <a:rPr lang="ko-KR" altLang="de-DE" dirty="0" err="1"/>
              <a:t>신구약</a:t>
            </a:r>
            <a:r>
              <a:rPr lang="ko-KR" altLang="de-DE" dirty="0"/>
              <a:t> 전체 번역</a:t>
            </a:r>
            <a:r>
              <a:rPr lang="de-DE" altLang="ko-KR" dirty="0"/>
              <a:t>-</a:t>
            </a:r>
            <a:r>
              <a:rPr lang="ko-KR" altLang="de-DE" dirty="0"/>
              <a:t>루터보다 </a:t>
            </a:r>
            <a:r>
              <a:rPr lang="de-DE" altLang="ko-KR" dirty="0"/>
              <a:t>5</a:t>
            </a:r>
            <a:r>
              <a:rPr lang="ko-KR" altLang="de-DE" dirty="0"/>
              <a:t>년 빠름</a:t>
            </a:r>
            <a:endParaRPr lang="de-DE" altLang="ko-KR" dirty="0"/>
          </a:p>
          <a:p>
            <a:r>
              <a:rPr lang="ko-KR" altLang="de-DE" dirty="0" err="1"/>
              <a:t>신구약</a:t>
            </a:r>
            <a:r>
              <a:rPr lang="ko-KR" altLang="de-DE" dirty="0"/>
              <a:t> 성서 전체 </a:t>
            </a:r>
            <a:r>
              <a:rPr lang="ko-KR" altLang="de-DE" dirty="0" err="1"/>
              <a:t>인쇄본</a:t>
            </a:r>
            <a:r>
              <a:rPr lang="ko-KR" altLang="de-DE" dirty="0"/>
              <a:t> </a:t>
            </a:r>
            <a:r>
              <a:rPr lang="ko-KR" altLang="de-DE" dirty="0" err="1"/>
              <a:t>츠빙글리</a:t>
            </a:r>
            <a:r>
              <a:rPr lang="de-DE" altLang="ko-KR" dirty="0"/>
              <a:t>1531-</a:t>
            </a:r>
            <a:r>
              <a:rPr lang="ko-KR" altLang="de-DE" dirty="0"/>
              <a:t>루터</a:t>
            </a:r>
            <a:r>
              <a:rPr lang="de-DE" altLang="ko-KR" dirty="0"/>
              <a:t>1534</a:t>
            </a:r>
            <a:r>
              <a:rPr lang="ko-KR" altLang="de-DE" dirty="0"/>
              <a:t> </a:t>
            </a:r>
            <a:endParaRPr lang="de-DE" dirty="0"/>
          </a:p>
        </p:txBody>
      </p:sp>
      <p:sp>
        <p:nvSpPr>
          <p:cNvPr id="4" name="슬라이드 번호 개체 틀 3"/>
          <p:cNvSpPr>
            <a:spLocks noGrp="1"/>
          </p:cNvSpPr>
          <p:nvPr>
            <p:ph type="sldNum" sz="quarter" idx="10"/>
          </p:nvPr>
        </p:nvSpPr>
        <p:spPr/>
        <p:txBody>
          <a:bodyPr/>
          <a:lstStyle/>
          <a:p>
            <a:fld id="{03D2C18F-A429-4237-A4F4-DD1B8DD82F48}" type="slidenum">
              <a:rPr lang="ko-KR" altLang="en-US" smtClean="0"/>
              <a:t>5</a:t>
            </a:fld>
            <a:endParaRPr lang="ko-KR" altLang="en-US"/>
          </a:p>
        </p:txBody>
      </p:sp>
    </p:spTree>
    <p:extLst>
      <p:ext uri="{BB962C8B-B14F-4D97-AF65-F5344CB8AC3E}">
        <p14:creationId xmlns:p14="http://schemas.microsoft.com/office/powerpoint/2010/main" val="175728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de-DE" dirty="0"/>
          </a:p>
        </p:txBody>
      </p:sp>
      <p:sp>
        <p:nvSpPr>
          <p:cNvPr id="4" name="슬라이드 번호 개체 틀 3"/>
          <p:cNvSpPr>
            <a:spLocks noGrp="1"/>
          </p:cNvSpPr>
          <p:nvPr>
            <p:ph type="sldNum" sz="quarter" idx="10"/>
          </p:nvPr>
        </p:nvSpPr>
        <p:spPr/>
        <p:txBody>
          <a:bodyPr/>
          <a:lstStyle/>
          <a:p>
            <a:fld id="{03D2C18F-A429-4237-A4F4-DD1B8DD82F48}" type="slidenum">
              <a:rPr lang="ko-KR" altLang="en-US" smtClean="0"/>
              <a:t>8</a:t>
            </a:fld>
            <a:endParaRPr lang="ko-KR" altLang="en-US"/>
          </a:p>
        </p:txBody>
      </p:sp>
    </p:spTree>
    <p:extLst>
      <p:ext uri="{BB962C8B-B14F-4D97-AF65-F5344CB8AC3E}">
        <p14:creationId xmlns:p14="http://schemas.microsoft.com/office/powerpoint/2010/main" val="48430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hlinkClick r:id="rId3"/>
              </a:rPr>
              <a:t>http://www.woorimisul.com/</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E5379871-FE5B-46F9-BF68-0F3071069682}" type="slidenum">
              <a:rPr lang="ko-KR" altLang="en-US" smtClean="0"/>
              <a:t>19</a:t>
            </a:fld>
            <a:endParaRPr lang="ko-KR" altLang="en-US"/>
          </a:p>
        </p:txBody>
      </p:sp>
    </p:spTree>
    <p:extLst>
      <p:ext uri="{BB962C8B-B14F-4D97-AF65-F5344CB8AC3E}">
        <p14:creationId xmlns:p14="http://schemas.microsoft.com/office/powerpoint/2010/main" val="3105091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8CF322-5BD5-4437-9B02-896E94C91156}"/>
              </a:ext>
            </a:extLst>
          </p:cNvPr>
          <p:cNvSpPr>
            <a:spLocks noGrp="1" noChangeArrowheads="1"/>
          </p:cNvSpPr>
          <p:nvPr>
            <p:ph type="sldNum" sz="quarter" idx="5"/>
          </p:nvPr>
        </p:nvSpPr>
        <p:spPr>
          <a:ln/>
        </p:spPr>
        <p:txBody>
          <a:bodyPr/>
          <a:lstStyle/>
          <a:p>
            <a:fld id="{3A054344-2275-4E59-B6FE-B44123EDED09}" type="slidenum">
              <a:rPr lang="de-DE" altLang="ko-KR"/>
              <a:pPr/>
              <a:t>20</a:t>
            </a:fld>
            <a:endParaRPr lang="de-DE" altLang="ko-KR"/>
          </a:p>
        </p:txBody>
      </p:sp>
      <p:sp>
        <p:nvSpPr>
          <p:cNvPr id="139266" name="Rectangle 2">
            <a:extLst>
              <a:ext uri="{FF2B5EF4-FFF2-40B4-BE49-F238E27FC236}">
                <a16:creationId xmlns:a16="http://schemas.microsoft.com/office/drawing/2014/main" id="{D61D9CE2-BEB1-4EA1-8166-7384E08BF717}"/>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EB61A24F-0CAD-4DE1-AB76-187577D3ED6B}"/>
              </a:ext>
            </a:extLst>
          </p:cNvPr>
          <p:cNvSpPr>
            <a:spLocks noGrp="1" noChangeArrowheads="1"/>
          </p:cNvSpPr>
          <p:nvPr>
            <p:ph type="body" idx="1"/>
          </p:nvPr>
        </p:nvSpPr>
        <p:spPr/>
        <p:txBody>
          <a:bodyPr/>
          <a:lstStyle/>
          <a:p>
            <a:endParaRPr lang="de-CH" altLang="ko-KR"/>
          </a:p>
        </p:txBody>
      </p:sp>
    </p:spTree>
    <p:extLst>
      <p:ext uri="{BB962C8B-B14F-4D97-AF65-F5344CB8AC3E}">
        <p14:creationId xmlns:p14="http://schemas.microsoft.com/office/powerpoint/2010/main" val="263054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17898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3133888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89809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928885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31371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182757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281390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30903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149267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205337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3A1A725-93E4-424B-A60C-589AD5310685}" type="datetimeFigureOut">
              <a:rPr lang="ko-KR" altLang="en-US" smtClean="0"/>
              <a:t>2019. 5. 21.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2289208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1A725-93E4-424B-A60C-589AD5310685}" type="datetimeFigureOut">
              <a:rPr lang="ko-KR" altLang="en-US" smtClean="0"/>
              <a:t>2019. 5. 21.</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99B84-1D55-4136-9694-556F46FF7AD5}" type="slidenum">
              <a:rPr lang="ko-KR" altLang="en-US" smtClean="0"/>
              <a:t>‹#›</a:t>
            </a:fld>
            <a:endParaRPr lang="ko-KR" altLang="en-US"/>
          </a:p>
        </p:txBody>
      </p:sp>
    </p:spTree>
    <p:extLst>
      <p:ext uri="{BB962C8B-B14F-4D97-AF65-F5344CB8AC3E}">
        <p14:creationId xmlns:p14="http://schemas.microsoft.com/office/powerpoint/2010/main" val="3628533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KE_H_01"/>
          <p:cNvPicPr>
            <a:picLocks noChangeAspect="1" noChangeArrowheads="1"/>
          </p:cNvPicPr>
          <p:nvPr/>
        </p:nvPicPr>
        <p:blipFill>
          <a:blip r:embed="rId2" cstate="print"/>
          <a:srcRect/>
          <a:stretch>
            <a:fillRect/>
          </a:stretch>
        </p:blipFill>
        <p:spPr bwMode="auto">
          <a:xfrm>
            <a:off x="417961" y="356199"/>
            <a:ext cx="1602478" cy="530882"/>
          </a:xfrm>
          <a:prstGeom prst="rect">
            <a:avLst/>
          </a:prstGeom>
          <a:noFill/>
        </p:spPr>
      </p:pic>
      <p:pic>
        <p:nvPicPr>
          <p:cNvPr id="3" name="그림 2"/>
          <p:cNvPicPr>
            <a:picLocks noChangeAspect="1"/>
          </p:cNvPicPr>
          <p:nvPr/>
        </p:nvPicPr>
        <p:blipFill>
          <a:blip r:embed="rId3"/>
          <a:stretch>
            <a:fillRect/>
          </a:stretch>
        </p:blipFill>
        <p:spPr>
          <a:xfrm>
            <a:off x="107504" y="4531519"/>
            <a:ext cx="3516244" cy="2326481"/>
          </a:xfrm>
          <a:prstGeom prst="rect">
            <a:avLst/>
          </a:prstGeom>
          <a:effectLst>
            <a:softEdge rad="635000"/>
          </a:effectLst>
        </p:spPr>
      </p:pic>
      <p:sp>
        <p:nvSpPr>
          <p:cNvPr id="8" name="TextBox 7"/>
          <p:cNvSpPr txBox="1"/>
          <p:nvPr/>
        </p:nvSpPr>
        <p:spPr>
          <a:xfrm>
            <a:off x="539552" y="1340768"/>
            <a:ext cx="8043595" cy="1569660"/>
          </a:xfrm>
          <a:prstGeom prst="rect">
            <a:avLst/>
          </a:prstGeom>
          <a:noFill/>
        </p:spPr>
        <p:txBody>
          <a:bodyPr wrap="square" rtlCol="0">
            <a:spAutoFit/>
          </a:bodyPr>
          <a:lstStyle/>
          <a:p>
            <a:pPr algn="ctr"/>
            <a:r>
              <a:rPr lang="en-US" altLang="ko-KR" sz="2400" b="1" dirty="0">
                <a:latin typeface="Verdana" panose="020B0604030504040204" pitchFamily="34" charset="0"/>
                <a:ea typeface="Verdana" panose="020B0604030504040204" pitchFamily="34" charset="0"/>
                <a:cs typeface="Times New Roman" panose="02020603050405020304" pitchFamily="18" charset="0"/>
              </a:rPr>
              <a:t>Church, State and Politics: </a:t>
            </a:r>
          </a:p>
          <a:p>
            <a:pPr algn="ctr"/>
            <a:r>
              <a:rPr lang="en-US" altLang="ko-KR" sz="2400" b="1" dirty="0">
                <a:latin typeface="Verdana" panose="020B0604030504040204" pitchFamily="34" charset="0"/>
                <a:ea typeface="Verdana" panose="020B0604030504040204" pitchFamily="34" charset="0"/>
                <a:cs typeface="Times New Roman" panose="02020603050405020304" pitchFamily="18" charset="0"/>
              </a:rPr>
              <a:t>Cooperation or Protest? </a:t>
            </a:r>
          </a:p>
          <a:p>
            <a:pPr algn="ctr"/>
            <a:r>
              <a:rPr lang="en-US" altLang="ko-KR" sz="2400" b="1" dirty="0">
                <a:latin typeface="Verdana" panose="020B0604030504040204" pitchFamily="34" charset="0"/>
                <a:ea typeface="Verdana" panose="020B0604030504040204" pitchFamily="34" charset="0"/>
                <a:cs typeface="Times New Roman" panose="02020603050405020304" pitchFamily="18" charset="0"/>
              </a:rPr>
              <a:t>Today’s Challenges in the Light of </a:t>
            </a:r>
          </a:p>
          <a:p>
            <a:pPr algn="ctr"/>
            <a:r>
              <a:rPr lang="en-US" altLang="ko-KR" sz="2400" b="1" dirty="0" err="1">
                <a:latin typeface="Verdana" panose="020B0604030504040204" pitchFamily="34" charset="0"/>
                <a:ea typeface="Verdana" panose="020B0604030504040204" pitchFamily="34" charset="0"/>
                <a:cs typeface="Times New Roman" panose="02020603050405020304" pitchFamily="18" charset="0"/>
              </a:rPr>
              <a:t>Zürcher</a:t>
            </a:r>
            <a:r>
              <a:rPr lang="en-US" altLang="ko-KR" sz="2400" b="1" dirty="0">
                <a:latin typeface="Verdana" panose="020B0604030504040204" pitchFamily="34" charset="0"/>
                <a:ea typeface="Verdana" panose="020B0604030504040204" pitchFamily="34" charset="0"/>
                <a:cs typeface="Times New Roman" panose="02020603050405020304" pitchFamily="18" charset="0"/>
              </a:rPr>
              <a:t> Reformation</a:t>
            </a:r>
          </a:p>
        </p:txBody>
      </p:sp>
      <p:sp>
        <p:nvSpPr>
          <p:cNvPr id="6" name="TextBox 5"/>
          <p:cNvSpPr txBox="1"/>
          <p:nvPr/>
        </p:nvSpPr>
        <p:spPr>
          <a:xfrm rot="10800000" flipH="1" flipV="1">
            <a:off x="5208373" y="4228211"/>
            <a:ext cx="3799703" cy="957955"/>
          </a:xfrm>
          <a:prstGeom prst="rect">
            <a:avLst/>
          </a:prstGeom>
          <a:noFill/>
        </p:spPr>
        <p:txBody>
          <a:bodyPr wrap="square" rtlCol="0">
            <a:spAutoFit/>
          </a:bodyPr>
          <a:lstStyle/>
          <a:p>
            <a:pPr algn="ctr"/>
            <a:r>
              <a:rPr lang="en-US" altLang="ko-KR" sz="1875" b="1" dirty="0">
                <a:latin typeface="Verdana" panose="020B0604030504040204" pitchFamily="34" charset="0"/>
                <a:ea typeface="Verdana" panose="020B0604030504040204" pitchFamily="34" charset="0"/>
                <a:cs typeface="Times New Roman" panose="02020603050405020304" pitchFamily="18" charset="0"/>
              </a:rPr>
              <a:t>Prof. Dr. Meehyun Chung</a:t>
            </a:r>
          </a:p>
          <a:p>
            <a:pPr algn="ctr"/>
            <a:r>
              <a:rPr lang="en-US" altLang="ko-KR" sz="1875" b="1" dirty="0">
                <a:latin typeface="Verdana" panose="020B0604030504040204" pitchFamily="34" charset="0"/>
                <a:ea typeface="Verdana" panose="020B0604030504040204" pitchFamily="34" charset="0"/>
                <a:cs typeface="Times New Roman" panose="02020603050405020304" pitchFamily="18" charset="0"/>
              </a:rPr>
              <a:t>Yonsei </a:t>
            </a:r>
            <a:r>
              <a:rPr lang="en-US" altLang="ko-KR" sz="1875" b="1" dirty="0" err="1">
                <a:latin typeface="Verdana" panose="020B0604030504040204" pitchFamily="34" charset="0"/>
                <a:ea typeface="Verdana" panose="020B0604030504040204" pitchFamily="34" charset="0"/>
                <a:cs typeface="Times New Roman" panose="02020603050405020304" pitchFamily="18" charset="0"/>
              </a:rPr>
              <a:t>University,Korea</a:t>
            </a:r>
            <a:endParaRPr lang="en-US" altLang="ko-KR" sz="1875" b="1" dirty="0">
              <a:latin typeface="Verdana" panose="020B0604030504040204" pitchFamily="34" charset="0"/>
              <a:ea typeface="Verdana" panose="020B0604030504040204" pitchFamily="34" charset="0"/>
              <a:cs typeface="Times New Roman" panose="02020603050405020304" pitchFamily="18" charset="0"/>
            </a:endParaRPr>
          </a:p>
          <a:p>
            <a:pPr algn="ctr"/>
            <a:r>
              <a:rPr lang="en-US" altLang="ko-KR" sz="1875" b="1" dirty="0">
                <a:latin typeface="Verdana" panose="020B0604030504040204" pitchFamily="34" charset="0"/>
                <a:ea typeface="Verdana" panose="020B0604030504040204" pitchFamily="34" charset="0"/>
                <a:cs typeface="Times New Roman" panose="02020603050405020304" pitchFamily="18" charset="0"/>
              </a:rPr>
              <a:t>May 11, 2019 </a:t>
            </a:r>
          </a:p>
        </p:txBody>
      </p:sp>
    </p:spTree>
    <p:extLst>
      <p:ext uri="{BB962C8B-B14F-4D97-AF65-F5344CB8AC3E}">
        <p14:creationId xmlns:p14="http://schemas.microsoft.com/office/powerpoint/2010/main" val="344022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470BC8C-82A3-4255-92C2-0E8E32FBF387}"/>
              </a:ext>
            </a:extLst>
          </p:cNvPr>
          <p:cNvSpPr>
            <a:spLocks noGrp="1"/>
          </p:cNvSpPr>
          <p:nvPr>
            <p:ph type="title"/>
          </p:nvPr>
        </p:nvSpPr>
        <p:spPr>
          <a:xfrm>
            <a:off x="179512" y="274638"/>
            <a:ext cx="8964488" cy="1143000"/>
          </a:xfrm>
        </p:spPr>
        <p:txBody>
          <a:bodyPr>
            <a:normAutofit fontScale="90000"/>
          </a:bodyPr>
          <a:lstStyle/>
          <a:p>
            <a:br>
              <a:rPr lang="en-US" altLang="ko-KR" sz="3600" dirty="0"/>
            </a:br>
            <a:br>
              <a:rPr lang="en-US" altLang="ko-KR" sz="3600" dirty="0"/>
            </a:br>
            <a:r>
              <a:rPr lang="en-US" altLang="ko-KR" b="1" dirty="0">
                <a:latin typeface="Verdana" panose="020B0604030504040204" pitchFamily="34" charset="0"/>
                <a:ea typeface="Verdana" panose="020B0604030504040204" pitchFamily="34" charset="0"/>
              </a:rPr>
              <a:t>Article 6: The Sword </a:t>
            </a:r>
            <a:br>
              <a:rPr lang="en-US" altLang="ko-KR" sz="3600" b="1" dirty="0">
                <a:latin typeface="Verdana" panose="020B0604030504040204" pitchFamily="34" charset="0"/>
                <a:ea typeface="Verdana" panose="020B0604030504040204" pitchFamily="34" charset="0"/>
              </a:rPr>
            </a:br>
            <a:r>
              <a:rPr lang="en-US" altLang="ko-KR" sz="3600" b="1" dirty="0">
                <a:latin typeface="Verdana" panose="020B0604030504040204" pitchFamily="34" charset="0"/>
                <a:ea typeface="Verdana" panose="020B0604030504040204" pitchFamily="34" charset="0"/>
              </a:rPr>
              <a:t>(nonresistance as Christian pacifism) </a:t>
            </a:r>
            <a:br>
              <a:rPr lang="ko-KR" altLang="ko-KR" b="1" dirty="0">
                <a:latin typeface="Verdana" panose="020B0604030504040204" pitchFamily="34" charset="0"/>
              </a:rPr>
            </a:br>
            <a:endParaRPr lang="ko-KR" altLang="en-US" b="1" dirty="0">
              <a:latin typeface="Verdana" panose="020B0604030504040204" pitchFamily="34" charset="0"/>
            </a:endParaRPr>
          </a:p>
        </p:txBody>
      </p:sp>
      <p:sp>
        <p:nvSpPr>
          <p:cNvPr id="3" name="내용 개체 틀 2">
            <a:extLst>
              <a:ext uri="{FF2B5EF4-FFF2-40B4-BE49-F238E27FC236}">
                <a16:creationId xmlns:a16="http://schemas.microsoft.com/office/drawing/2014/main" id="{24638E78-CDA1-4174-84B0-9827A03DDE4B}"/>
              </a:ext>
            </a:extLst>
          </p:cNvPr>
          <p:cNvSpPr>
            <a:spLocks noGrp="1"/>
          </p:cNvSpPr>
          <p:nvPr>
            <p:ph idx="1"/>
          </p:nvPr>
        </p:nvSpPr>
        <p:spPr/>
        <p:txBody>
          <a:bodyPr>
            <a:normAutofit fontScale="62500" lnSpcReduction="20000"/>
          </a:bodyPr>
          <a:lstStyle/>
          <a:p>
            <a:pPr marL="0" indent="0" algn="just" latinLnBrk="0">
              <a:lnSpc>
                <a:spcPct val="170000"/>
              </a:lnSpc>
              <a:buNone/>
            </a:pPr>
            <a:r>
              <a:rPr lang="en-US" altLang="ko-KR" b="1" dirty="0">
                <a:latin typeface="Verdana" panose="020B0604030504040204" pitchFamily="34" charset="0"/>
                <a:ea typeface="Verdana" panose="020B0604030504040204" pitchFamily="34" charset="0"/>
              </a:rPr>
              <a:t>Violence must not be used in any circumstance. The way of nonviolence is patterned after the example of Christ who never exhibited violence in the face of persecution or as a punishment for sin. A Christian should not pass judgment in worldly disputes. It is not appropriate for a Christian to serve as a magistrate; a magistrate acts according to the rules of the world, not according to the rules of heaven; their weapons are worldly, but the weapons of a Christian are spiritual.</a:t>
            </a:r>
            <a:endParaRPr lang="ko-KR" altLang="ko-KR" b="1" dirty="0">
              <a:latin typeface="Verdana" panose="020B0604030504040204" pitchFamily="34" charset="0"/>
            </a:endParaRPr>
          </a:p>
          <a:p>
            <a:endParaRPr lang="ko-KR" altLang="en-US" dirty="0"/>
          </a:p>
        </p:txBody>
      </p:sp>
      <p:pic>
        <p:nvPicPr>
          <p:cNvPr id="4" name="Picture 12" descr="KE_H_01">
            <a:extLst>
              <a:ext uri="{FF2B5EF4-FFF2-40B4-BE49-F238E27FC236}">
                <a16:creationId xmlns:a16="http://schemas.microsoft.com/office/drawing/2014/main" id="{8C75991B-61BE-4A9F-B646-22ECEA77CEA7}"/>
              </a:ext>
            </a:extLst>
          </p:cNvPr>
          <p:cNvPicPr>
            <a:picLocks noChangeAspect="1" noChangeArrowheads="1"/>
          </p:cNvPicPr>
          <p:nvPr/>
        </p:nvPicPr>
        <p:blipFill>
          <a:blip r:embed="rId2"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1580991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EE6AA27-8BAC-4FA0-96DF-592D1EEA12D6}"/>
              </a:ext>
            </a:extLst>
          </p:cNvPr>
          <p:cNvSpPr>
            <a:spLocks noGrp="1"/>
          </p:cNvSpPr>
          <p:nvPr>
            <p:ph type="title"/>
          </p:nvPr>
        </p:nvSpPr>
        <p:spPr/>
        <p:txBody>
          <a:bodyPr/>
          <a:lstStyle/>
          <a:p>
            <a:r>
              <a:rPr lang="en-US" altLang="ko-KR" b="1" dirty="0">
                <a:latin typeface="Verdana" panose="020B0604030504040204" pitchFamily="34" charset="0"/>
                <a:ea typeface="Verdana" panose="020B0604030504040204" pitchFamily="34" charset="0"/>
              </a:rPr>
              <a:t>    Article 7: The Oath</a:t>
            </a:r>
            <a:endParaRPr lang="ko-KR" altLang="en-US" b="1" dirty="0">
              <a:latin typeface="Verdana" panose="020B0604030504040204" pitchFamily="34" charset="0"/>
            </a:endParaRPr>
          </a:p>
        </p:txBody>
      </p:sp>
      <p:sp>
        <p:nvSpPr>
          <p:cNvPr id="3" name="내용 개체 틀 2">
            <a:extLst>
              <a:ext uri="{FF2B5EF4-FFF2-40B4-BE49-F238E27FC236}">
                <a16:creationId xmlns:a16="http://schemas.microsoft.com/office/drawing/2014/main" id="{34B02C13-5AF0-4531-A941-0FAF9452A842}"/>
              </a:ext>
            </a:extLst>
          </p:cNvPr>
          <p:cNvSpPr>
            <a:spLocks noGrp="1"/>
          </p:cNvSpPr>
          <p:nvPr>
            <p:ph idx="1"/>
          </p:nvPr>
        </p:nvSpPr>
        <p:spPr/>
        <p:txBody>
          <a:bodyPr>
            <a:normAutofit fontScale="92500" lnSpcReduction="20000"/>
          </a:bodyPr>
          <a:lstStyle/>
          <a:p>
            <a:pPr marL="0" indent="0" algn="just" latinLnBrk="0">
              <a:lnSpc>
                <a:spcPct val="150000"/>
              </a:lnSpc>
              <a:buNone/>
            </a:pPr>
            <a:r>
              <a:rPr lang="en-US" altLang="ko-KR" b="1" dirty="0">
                <a:latin typeface="Verdana" panose="020B0604030504040204" pitchFamily="34" charset="0"/>
                <a:ea typeface="Verdana" panose="020B0604030504040204" pitchFamily="34" charset="0"/>
              </a:rPr>
              <a:t>No (oaths) should be taken because Jesus prohibited the taking of oaths and swearing. Testifying is not the same thing as swearing. When a person bears testimony, they are testifying about the present, whether it be good or evil.</a:t>
            </a:r>
            <a:endParaRPr lang="ko-KR" altLang="ko-KR" b="1" dirty="0">
              <a:latin typeface="Verdana" panose="020B0604030504040204" pitchFamily="34" charset="0"/>
            </a:endParaRPr>
          </a:p>
          <a:p>
            <a:endParaRPr lang="ko-KR" altLang="en-US" dirty="0"/>
          </a:p>
        </p:txBody>
      </p:sp>
      <p:pic>
        <p:nvPicPr>
          <p:cNvPr id="4" name="Picture 12" descr="KE_H_01">
            <a:extLst>
              <a:ext uri="{FF2B5EF4-FFF2-40B4-BE49-F238E27FC236}">
                <a16:creationId xmlns:a16="http://schemas.microsoft.com/office/drawing/2014/main" id="{1B8DA550-0239-4BCE-BB35-04FDCDBB9284}"/>
              </a:ext>
            </a:extLst>
          </p:cNvPr>
          <p:cNvPicPr>
            <a:picLocks noChangeAspect="1" noChangeArrowheads="1"/>
          </p:cNvPicPr>
          <p:nvPr/>
        </p:nvPicPr>
        <p:blipFill>
          <a:blip r:embed="rId2"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283685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568" y="2204865"/>
            <a:ext cx="2755713" cy="1800200"/>
          </a:xfrm>
          <a:prstGeom prst="rect">
            <a:avLst/>
          </a:prstGeom>
        </p:spPr>
      </p:pic>
      <p:sp>
        <p:nvSpPr>
          <p:cNvPr id="4" name="직사각형 3"/>
          <p:cNvSpPr/>
          <p:nvPr/>
        </p:nvSpPr>
        <p:spPr>
          <a:xfrm>
            <a:off x="3232087" y="44625"/>
            <a:ext cx="5124262" cy="199240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4800" dirty="0">
              <a:solidFill>
                <a:schemeClr val="tx1"/>
              </a:solidFill>
            </a:endParaRPr>
          </a:p>
          <a:p>
            <a:pPr algn="ctr"/>
            <a:endParaRPr lang="en-US" altLang="ko-KR" sz="4800" dirty="0">
              <a:solidFill>
                <a:schemeClr val="tx1"/>
              </a:solidFill>
            </a:endParaRPr>
          </a:p>
          <a:p>
            <a:pPr algn="ctr"/>
            <a:endParaRPr lang="en-US" altLang="ko-KR" sz="4800" dirty="0">
              <a:solidFill>
                <a:schemeClr val="tx1"/>
              </a:solidFill>
            </a:endParaRPr>
          </a:p>
          <a:p>
            <a:pPr algn="ctr"/>
            <a:endParaRPr lang="en-US" altLang="ko-KR" sz="4800" dirty="0">
              <a:solidFill>
                <a:schemeClr val="tx1"/>
              </a:solidFill>
            </a:endParaRPr>
          </a:p>
          <a:p>
            <a:pPr algn="ctr"/>
            <a:r>
              <a:rPr lang="en-US" altLang="ko-KR" sz="3600" b="1" dirty="0">
                <a:solidFill>
                  <a:schemeClr val="tx1"/>
                </a:solidFill>
                <a:latin typeface="Verdana" panose="020B0604030504040204" pitchFamily="34" charset="0"/>
                <a:ea typeface="Verdana" panose="020B0604030504040204" pitchFamily="34" charset="0"/>
              </a:rPr>
              <a:t>Heinrich Bullinger</a:t>
            </a:r>
          </a:p>
          <a:p>
            <a:pPr algn="ctr"/>
            <a:r>
              <a:rPr lang="en-US" altLang="ko-KR" sz="3600" b="1" dirty="0">
                <a:solidFill>
                  <a:schemeClr val="tx1"/>
                </a:solidFill>
                <a:latin typeface="Verdana" panose="020B0604030504040204" pitchFamily="34" charset="0"/>
                <a:ea typeface="Verdana" panose="020B0604030504040204" pitchFamily="34" charset="0"/>
              </a:rPr>
              <a:t>(1504-1575)</a:t>
            </a:r>
          </a:p>
          <a:p>
            <a:pPr algn="ctr"/>
            <a:endParaRPr lang="en-US" altLang="ko-KR" sz="4800" dirty="0">
              <a:solidFill>
                <a:schemeClr val="tx1"/>
              </a:solidFill>
            </a:endParaRPr>
          </a:p>
          <a:p>
            <a:pPr algn="ctr"/>
            <a:endParaRPr lang="en-US" altLang="ko-KR" sz="4800" dirty="0">
              <a:solidFill>
                <a:schemeClr val="tx1"/>
              </a:solidFill>
            </a:endParaRPr>
          </a:p>
          <a:p>
            <a:pPr algn="ctr"/>
            <a:endParaRPr lang="en-US" altLang="ko-KR" sz="4800" dirty="0">
              <a:solidFill>
                <a:schemeClr val="tx1"/>
              </a:solidFill>
            </a:endParaRPr>
          </a:p>
          <a:p>
            <a:pPr algn="ctr"/>
            <a:endParaRPr lang="ko-KR" altLang="en-US" sz="4800" dirty="0">
              <a:solidFill>
                <a:schemeClr val="tx1"/>
              </a:solidFill>
            </a:endParaRPr>
          </a:p>
        </p:txBody>
      </p:sp>
      <p:pic>
        <p:nvPicPr>
          <p:cNvPr id="5" name="Picture 12" descr="KE_H_01"/>
          <p:cNvPicPr>
            <a:picLocks noChangeAspect="1" noChangeArrowheads="1"/>
          </p:cNvPicPr>
          <p:nvPr/>
        </p:nvPicPr>
        <p:blipFill>
          <a:blip r:embed="rId3" cstate="print"/>
          <a:srcRect/>
          <a:stretch>
            <a:fillRect/>
          </a:stretch>
        </p:blipFill>
        <p:spPr bwMode="auto">
          <a:xfrm>
            <a:off x="259430" y="233183"/>
            <a:ext cx="2136637" cy="707843"/>
          </a:xfrm>
          <a:prstGeom prst="rect">
            <a:avLst/>
          </a:prstGeom>
          <a:noFill/>
        </p:spPr>
      </p:pic>
      <p:pic>
        <p:nvPicPr>
          <p:cNvPr id="6" name="Picture 2" descr="File:Heinrich Bullinger.jpg"/>
          <p:cNvPicPr>
            <a:picLocks noChangeAspect="1" noChangeArrowheads="1"/>
          </p:cNvPicPr>
          <p:nvPr/>
        </p:nvPicPr>
        <p:blipFill>
          <a:blip r:embed="rId4" cstate="print"/>
          <a:srcRect/>
          <a:stretch>
            <a:fillRect/>
          </a:stretch>
        </p:blipFill>
        <p:spPr bwMode="auto">
          <a:xfrm>
            <a:off x="5220072" y="2204864"/>
            <a:ext cx="3387105" cy="4333183"/>
          </a:xfrm>
          <a:prstGeom prst="rect">
            <a:avLst/>
          </a:prstGeom>
          <a:noFill/>
        </p:spPr>
      </p:pic>
      <p:pic>
        <p:nvPicPr>
          <p:cNvPr id="7" name="Picture 2" descr="Bildergebnis für Regenbogen">
            <a:extLst>
              <a:ext uri="{FF2B5EF4-FFF2-40B4-BE49-F238E27FC236}">
                <a16:creationId xmlns:a16="http://schemas.microsoft.com/office/drawing/2014/main" id="{52231706-55D6-4C64-833E-0B849C61AED3}"/>
              </a:ext>
            </a:extLst>
          </p:cNvPr>
          <p:cNvPicPr>
            <a:picLocks noChangeAspect="1" noChangeArrowheads="1"/>
          </p:cNvPicPr>
          <p:nvPr/>
        </p:nvPicPr>
        <p:blipFill>
          <a:blip r:embed="rId5" cstate="print"/>
          <a:srcRect l="5139" r="5139"/>
          <a:stretch>
            <a:fillRect/>
          </a:stretch>
        </p:blipFill>
        <p:spPr bwMode="auto">
          <a:xfrm>
            <a:off x="131785" y="4257100"/>
            <a:ext cx="3724781" cy="4114800"/>
          </a:xfrm>
          <a:prstGeom prst="rect">
            <a:avLst/>
          </a:prstGeom>
          <a:noFill/>
        </p:spPr>
      </p:pic>
      <p:sp>
        <p:nvSpPr>
          <p:cNvPr id="8" name="직사각형 7">
            <a:extLst>
              <a:ext uri="{FF2B5EF4-FFF2-40B4-BE49-F238E27FC236}">
                <a16:creationId xmlns:a16="http://schemas.microsoft.com/office/drawing/2014/main" id="{FF7EF075-DC94-4E12-8D13-5F047D29916E}"/>
              </a:ext>
            </a:extLst>
          </p:cNvPr>
          <p:cNvSpPr/>
          <p:nvPr/>
        </p:nvSpPr>
        <p:spPr>
          <a:xfrm>
            <a:off x="259431" y="2708920"/>
            <a:ext cx="2205916" cy="100811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chemeClr val="tx1"/>
                </a:solidFill>
                <a:latin typeface="Verdana" panose="020B0604030504040204" pitchFamily="34" charset="0"/>
                <a:ea typeface="Verdana" panose="020B0604030504040204" pitchFamily="34" charset="0"/>
              </a:rPr>
              <a:t>Theology of Covenant</a:t>
            </a:r>
            <a:endParaRPr lang="ko-KR" altLang="en-US" sz="2400" b="1" dirty="0">
              <a:solidFill>
                <a:schemeClr val="tx1"/>
              </a:solidFill>
              <a:latin typeface="Verdana" panose="020B0604030504040204" pitchFamily="34" charset="0"/>
            </a:endParaRPr>
          </a:p>
        </p:txBody>
      </p:sp>
    </p:spTree>
    <p:extLst>
      <p:ext uri="{BB962C8B-B14F-4D97-AF65-F5344CB8AC3E}">
        <p14:creationId xmlns:p14="http://schemas.microsoft.com/office/powerpoint/2010/main" val="217587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795C0B-D28B-4569-84A1-623588FAC1E8}"/>
              </a:ext>
            </a:extLst>
          </p:cNvPr>
          <p:cNvSpPr>
            <a:spLocks noGrp="1"/>
          </p:cNvSpPr>
          <p:nvPr>
            <p:ph type="title"/>
          </p:nvPr>
        </p:nvSpPr>
        <p:spPr>
          <a:xfrm>
            <a:off x="457200" y="274638"/>
            <a:ext cx="8229600" cy="1570186"/>
          </a:xfrm>
        </p:spPr>
        <p:txBody>
          <a:bodyPr>
            <a:normAutofit/>
          </a:bodyPr>
          <a:lstStyle/>
          <a:p>
            <a:pPr algn="l"/>
            <a:r>
              <a:rPr lang="en-US" altLang="ko-KR" b="1" dirty="0">
                <a:latin typeface="Verdana" panose="020B0604030504040204" pitchFamily="34" charset="0"/>
                <a:ea typeface="Verdana" panose="020B0604030504040204" pitchFamily="34" charset="0"/>
              </a:rPr>
              <a:t>       The Second Helvetic Confession: Article</a:t>
            </a:r>
            <a:r>
              <a:rPr lang="ko-KR" altLang="en-US" b="1" dirty="0">
                <a:latin typeface="Verdana" panose="020B0604030504040204" pitchFamily="34" charset="0"/>
              </a:rPr>
              <a:t> </a:t>
            </a:r>
            <a:r>
              <a:rPr lang="en-US" altLang="ko-KR" b="1" dirty="0">
                <a:latin typeface="Verdana" panose="020B0604030504040204" pitchFamily="34" charset="0"/>
                <a:ea typeface="Verdana" panose="020B0604030504040204" pitchFamily="34" charset="0"/>
              </a:rPr>
              <a:t>30</a:t>
            </a:r>
            <a:r>
              <a:rPr lang="en-US" altLang="ko-KR" b="1" baseline="30000" dirty="0">
                <a:latin typeface="Verdana" panose="020B0604030504040204" pitchFamily="34" charset="0"/>
                <a:ea typeface="Verdana" panose="020B0604030504040204" pitchFamily="34" charset="0"/>
              </a:rPr>
              <a:t>th</a:t>
            </a:r>
            <a:endParaRPr lang="ko-KR" altLang="en-US" b="1" dirty="0">
              <a:latin typeface="Verdana" panose="020B0604030504040204" pitchFamily="34" charset="0"/>
            </a:endParaRPr>
          </a:p>
        </p:txBody>
      </p:sp>
      <p:sp>
        <p:nvSpPr>
          <p:cNvPr id="3" name="내용 개체 틀 2">
            <a:extLst>
              <a:ext uri="{FF2B5EF4-FFF2-40B4-BE49-F238E27FC236}">
                <a16:creationId xmlns:a16="http://schemas.microsoft.com/office/drawing/2014/main" id="{05DC2B5C-1F18-4BA3-AE0A-D2658DC6C8C9}"/>
              </a:ext>
            </a:extLst>
          </p:cNvPr>
          <p:cNvSpPr>
            <a:spLocks noGrp="1"/>
          </p:cNvSpPr>
          <p:nvPr>
            <p:ph idx="1"/>
          </p:nvPr>
        </p:nvSpPr>
        <p:spPr>
          <a:xfrm>
            <a:off x="755576" y="2492896"/>
            <a:ext cx="7931224" cy="3633267"/>
          </a:xfrm>
        </p:spPr>
        <p:txBody>
          <a:bodyPr/>
          <a:lstStyle/>
          <a:p>
            <a:pPr marL="0" indent="0">
              <a:buNone/>
            </a:pPr>
            <a:endParaRPr lang="ko-KR" altLang="en-US" dirty="0"/>
          </a:p>
        </p:txBody>
      </p:sp>
      <p:sp>
        <p:nvSpPr>
          <p:cNvPr id="4" name="직사각형 3">
            <a:extLst>
              <a:ext uri="{FF2B5EF4-FFF2-40B4-BE49-F238E27FC236}">
                <a16:creationId xmlns:a16="http://schemas.microsoft.com/office/drawing/2014/main" id="{5EA7F414-2348-47CC-8D43-C8BA51CCEBC2}"/>
              </a:ext>
            </a:extLst>
          </p:cNvPr>
          <p:cNvSpPr/>
          <p:nvPr/>
        </p:nvSpPr>
        <p:spPr>
          <a:xfrm>
            <a:off x="251520" y="2132855"/>
            <a:ext cx="8517632" cy="4191276"/>
          </a:xfrm>
          <a:prstGeom prst="rect">
            <a:avLst/>
          </a:prstGeom>
        </p:spPr>
        <p:txBody>
          <a:bodyPr wrap="square">
            <a:spAutoFit/>
          </a:bodyPr>
          <a:lstStyle/>
          <a:p>
            <a:pPr marL="449580" marR="420370" indent="635" algn="just">
              <a:lnSpc>
                <a:spcPct val="150000"/>
              </a:lnSpc>
              <a:spcBef>
                <a:spcPts val="500"/>
              </a:spcBef>
              <a:spcAft>
                <a:spcPts val="500"/>
              </a:spcAft>
            </a:pPr>
            <a:r>
              <a:rPr lang="en-US" altLang="ko-KR" b="1" dirty="0">
                <a:solidFill>
                  <a:srgbClr val="000000"/>
                </a:solidFill>
                <a:latin typeface="Verdana" panose="020B0604030504040204" pitchFamily="34" charset="0"/>
                <a:ea typeface="Verdana" panose="020B0604030504040204" pitchFamily="34" charset="0"/>
                <a:cs typeface="굴림" panose="020B0600000101010101" pitchFamily="50" charset="-127"/>
              </a:rPr>
              <a:t>The chief duty of the magistrate is to secured and preserve peace and public tranquility. Doubtless he will never do this more successfully than when he is truly God-fearing and religious; that is to say, when, according to the example of the most holy kings and princes of the people of the Lord, he promotes the preaching of the truth and sincere faith, roots out lies and all superstition, together with all impiety and idolatry, and defends the Church of God. We certainly teach that the care of religion belongs especially to the holy magistrate.</a:t>
            </a:r>
            <a:endParaRPr lang="ko-KR" altLang="ko-KR" b="1" dirty="0">
              <a:effectLst/>
              <a:latin typeface="Verdana" panose="020B0604030504040204" pitchFamily="34" charset="0"/>
              <a:ea typeface="굴림" panose="020B0600000101010101" pitchFamily="50" charset="-127"/>
              <a:cs typeface="굴림" panose="020B0600000101010101" pitchFamily="50" charset="-127"/>
            </a:endParaRPr>
          </a:p>
        </p:txBody>
      </p:sp>
      <p:pic>
        <p:nvPicPr>
          <p:cNvPr id="5" name="Picture 12" descr="KE_H_01">
            <a:extLst>
              <a:ext uri="{FF2B5EF4-FFF2-40B4-BE49-F238E27FC236}">
                <a16:creationId xmlns:a16="http://schemas.microsoft.com/office/drawing/2014/main" id="{DB4A97D5-D81F-442C-BC47-7A36C8E262D6}"/>
              </a:ext>
            </a:extLst>
          </p:cNvPr>
          <p:cNvPicPr>
            <a:picLocks noChangeAspect="1" noChangeArrowheads="1"/>
          </p:cNvPicPr>
          <p:nvPr/>
        </p:nvPicPr>
        <p:blipFill>
          <a:blip r:embed="rId2"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3282745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B0984EB-0958-4878-8C98-E7237A12FEE3}"/>
              </a:ext>
            </a:extLst>
          </p:cNvPr>
          <p:cNvSpPr>
            <a:spLocks noGrp="1"/>
          </p:cNvSpPr>
          <p:nvPr>
            <p:ph type="title"/>
          </p:nvPr>
        </p:nvSpPr>
        <p:spPr/>
        <p:txBody>
          <a:bodyPr>
            <a:normAutofit/>
          </a:bodyPr>
          <a:lstStyle/>
          <a:p>
            <a:r>
              <a:rPr lang="en-US" altLang="ko-KR" dirty="0"/>
              <a:t>      </a:t>
            </a:r>
            <a:r>
              <a:rPr lang="en-US" altLang="ko-KR" b="1" dirty="0">
                <a:latin typeface="Verdana" panose="020B0604030504040204" pitchFamily="34" charset="0"/>
                <a:ea typeface="Verdana" panose="020B0604030504040204" pitchFamily="34" charset="0"/>
              </a:rPr>
              <a:t>Karl Barth with Rifle</a:t>
            </a:r>
            <a:endParaRPr lang="ko-KR" altLang="en-US" b="1" dirty="0">
              <a:latin typeface="Verdana" panose="020B0604030504040204" pitchFamily="34" charset="0"/>
            </a:endParaRPr>
          </a:p>
        </p:txBody>
      </p:sp>
      <p:pic>
        <p:nvPicPr>
          <p:cNvPr id="5" name="내용 개체 틀 4">
            <a:extLst>
              <a:ext uri="{FF2B5EF4-FFF2-40B4-BE49-F238E27FC236}">
                <a16:creationId xmlns:a16="http://schemas.microsoft.com/office/drawing/2014/main" id="{BCC6CEE1-80D1-49F8-AF4D-549AE48B59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7082" y="1994071"/>
            <a:ext cx="4528751" cy="3812060"/>
          </a:xfrm>
        </p:spPr>
      </p:pic>
      <p:pic>
        <p:nvPicPr>
          <p:cNvPr id="4" name="Picture 12" descr="KE_H_01"/>
          <p:cNvPicPr>
            <a:picLocks noChangeAspect="1" noChangeArrowheads="1"/>
          </p:cNvPicPr>
          <p:nvPr/>
        </p:nvPicPr>
        <p:blipFill>
          <a:blip r:embed="rId3" cstate="print"/>
          <a:srcRect/>
          <a:stretch>
            <a:fillRect/>
          </a:stretch>
        </p:blipFill>
        <p:spPr bwMode="auto">
          <a:xfrm>
            <a:off x="107504" y="116632"/>
            <a:ext cx="1602478" cy="530882"/>
          </a:xfrm>
          <a:prstGeom prst="rect">
            <a:avLst/>
          </a:prstGeom>
          <a:noFill/>
        </p:spPr>
      </p:pic>
    </p:spTree>
    <p:extLst>
      <p:ext uri="{BB962C8B-B14F-4D97-AF65-F5344CB8AC3E}">
        <p14:creationId xmlns:p14="http://schemas.microsoft.com/office/powerpoint/2010/main" val="2008049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0622E87-B420-4F70-80C3-43D75128EE90}"/>
              </a:ext>
            </a:extLst>
          </p:cNvPr>
          <p:cNvSpPr>
            <a:spLocks noGrp="1"/>
          </p:cNvSpPr>
          <p:nvPr>
            <p:ph type="title"/>
          </p:nvPr>
        </p:nvSpPr>
        <p:spPr/>
        <p:txBody>
          <a:bodyPr/>
          <a:lstStyle/>
          <a:p>
            <a:r>
              <a:rPr lang="en-US" altLang="ko-KR" dirty="0">
                <a:latin typeface="Verdana" panose="020B0604030504040204" pitchFamily="34" charset="0"/>
                <a:ea typeface="Verdana" panose="020B0604030504040204" pitchFamily="34" charset="0"/>
              </a:rPr>
              <a:t>Barmen 5</a:t>
            </a:r>
            <a:endParaRPr lang="ko-KR" altLang="en-US" dirty="0">
              <a:latin typeface="Verdana" panose="020B0604030504040204" pitchFamily="34" charset="0"/>
            </a:endParaRPr>
          </a:p>
        </p:txBody>
      </p:sp>
      <p:sp>
        <p:nvSpPr>
          <p:cNvPr id="3" name="내용 개체 틀 2">
            <a:extLst>
              <a:ext uri="{FF2B5EF4-FFF2-40B4-BE49-F238E27FC236}">
                <a16:creationId xmlns:a16="http://schemas.microsoft.com/office/drawing/2014/main" id="{C806E085-8371-4DA3-8FCF-E6C55DADDD77}"/>
              </a:ext>
            </a:extLst>
          </p:cNvPr>
          <p:cNvSpPr>
            <a:spLocks noGrp="1"/>
          </p:cNvSpPr>
          <p:nvPr>
            <p:ph idx="1"/>
          </p:nvPr>
        </p:nvSpPr>
        <p:spPr>
          <a:xfrm>
            <a:off x="457200" y="1417638"/>
            <a:ext cx="8229600" cy="4708525"/>
          </a:xfrm>
        </p:spPr>
        <p:txBody>
          <a:bodyPr>
            <a:normAutofit fontScale="25000" lnSpcReduction="20000"/>
          </a:bodyPr>
          <a:lstStyle/>
          <a:p>
            <a:pPr marL="0" indent="0" algn="just" latinLnBrk="0">
              <a:lnSpc>
                <a:spcPct val="170000"/>
              </a:lnSpc>
              <a:buNone/>
            </a:pPr>
            <a:r>
              <a:rPr lang="en-US" altLang="ko-KR" sz="7200" b="1" dirty="0">
                <a:latin typeface="Verdana" panose="020B0604030504040204" pitchFamily="34" charset="0"/>
                <a:ea typeface="Verdana" panose="020B0604030504040204" pitchFamily="34" charset="0"/>
              </a:rPr>
              <a:t>5. “Fear God. Honor the emperor.” (I Peter 2:17.) Scripture tells us that, in the as yet unredeemed world in which the church also exists, the State has by divine appointment the task of providing for justice and peace. [It fulfills this task] by means of the threat and exercise of force, according to the measure of human judgment and human ability. The church acknowledges the benefit of this divine appointment in gratitude and reverence before him. It calls to mind the Kingdom of God, God’s commandment and righteousness, and thereby the responsibility both of rulers and of the ruled. It trusts and obeys the power of the Word by which God upholds all things. </a:t>
            </a:r>
            <a:r>
              <a:rPr lang="en-US" altLang="ko-KR" sz="3400" b="1" dirty="0">
                <a:latin typeface="Verdana" panose="020B0604030504040204" pitchFamily="34" charset="0"/>
                <a:ea typeface="Verdana" panose="020B0604030504040204" pitchFamily="34" charset="0"/>
              </a:rPr>
              <a:t>https://www.ekd.de/en/The-Barmen-Declaration-303.htm</a:t>
            </a:r>
            <a:endParaRPr lang="ko-KR" altLang="ko-KR" sz="3400" b="1" dirty="0">
              <a:latin typeface="Verdana" panose="020B0604030504040204" pitchFamily="34" charset="0"/>
            </a:endParaRPr>
          </a:p>
          <a:p>
            <a:endParaRPr lang="ko-KR" altLang="en-US" dirty="0"/>
          </a:p>
        </p:txBody>
      </p:sp>
      <p:pic>
        <p:nvPicPr>
          <p:cNvPr id="4" name="Picture 12" descr="KE_H_01">
            <a:extLst>
              <a:ext uri="{FF2B5EF4-FFF2-40B4-BE49-F238E27FC236}">
                <a16:creationId xmlns:a16="http://schemas.microsoft.com/office/drawing/2014/main" id="{BB68C9DB-0241-49B6-909D-1B5680A716BB}"/>
              </a:ext>
            </a:extLst>
          </p:cNvPr>
          <p:cNvPicPr>
            <a:picLocks noChangeAspect="1" noChangeArrowheads="1"/>
          </p:cNvPicPr>
          <p:nvPr/>
        </p:nvPicPr>
        <p:blipFill>
          <a:blip r:embed="rId2"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251546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제목 1"/>
          <p:cNvSpPr>
            <a:spLocks noGrp="1"/>
          </p:cNvSpPr>
          <p:nvPr>
            <p:ph type="title"/>
          </p:nvPr>
        </p:nvSpPr>
        <p:spPr/>
        <p:txBody>
          <a:bodyPr>
            <a:normAutofit fontScale="90000"/>
          </a:bodyPr>
          <a:lstStyle/>
          <a:p>
            <a:r>
              <a:rPr lang="de-DE" altLang="ko-KR" dirty="0"/>
              <a:t>      </a:t>
            </a:r>
            <a:r>
              <a:rPr lang="de-DE" altLang="ko-KR" b="1" dirty="0">
                <a:latin typeface="Verdana" panose="020B0604030504040204" pitchFamily="34" charset="0"/>
                <a:ea typeface="Verdana" panose="020B0604030504040204" pitchFamily="34" charset="0"/>
              </a:rPr>
              <a:t>Korean context of division</a:t>
            </a:r>
            <a:br>
              <a:rPr lang="ko-KR" altLang="ko-KR" b="1" dirty="0">
                <a:latin typeface="Verdana" panose="020B0604030504040204" pitchFamily="34" charset="0"/>
              </a:rPr>
            </a:br>
            <a:endParaRPr lang="ko-KR" altLang="en-US" b="1" dirty="0">
              <a:latin typeface="Verdana" panose="020B0604030504040204" pitchFamily="34" charset="0"/>
            </a:endParaRPr>
          </a:p>
        </p:txBody>
      </p:sp>
      <p:pic>
        <p:nvPicPr>
          <p:cNvPr id="23555" name="내용 개체 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9168" y="1340768"/>
            <a:ext cx="7825666" cy="5328592"/>
          </a:xfrm>
        </p:spPr>
      </p:pic>
      <p:pic>
        <p:nvPicPr>
          <p:cNvPr id="4" name="Picture 12" descr="KE_H_01"/>
          <p:cNvPicPr>
            <a:picLocks noChangeAspect="1" noChangeArrowheads="1"/>
          </p:cNvPicPr>
          <p:nvPr/>
        </p:nvPicPr>
        <p:blipFill>
          <a:blip r:embed="rId3" cstate="print"/>
          <a:srcRect/>
          <a:stretch>
            <a:fillRect/>
          </a:stretch>
        </p:blipFill>
        <p:spPr bwMode="auto">
          <a:xfrm>
            <a:off x="107504" y="167210"/>
            <a:ext cx="1253567" cy="530882"/>
          </a:xfrm>
          <a:prstGeom prst="rect">
            <a:avLst/>
          </a:prstGeom>
          <a:noFill/>
        </p:spPr>
      </p:pic>
      <p:sp>
        <p:nvSpPr>
          <p:cNvPr id="2" name="직사각형 1">
            <a:extLst>
              <a:ext uri="{FF2B5EF4-FFF2-40B4-BE49-F238E27FC236}">
                <a16:creationId xmlns:a16="http://schemas.microsoft.com/office/drawing/2014/main" id="{9614B70C-9D7E-49A0-8008-209F088F3EA7}"/>
              </a:ext>
            </a:extLst>
          </p:cNvPr>
          <p:cNvSpPr/>
          <p:nvPr/>
        </p:nvSpPr>
        <p:spPr>
          <a:xfrm>
            <a:off x="659167" y="6165304"/>
            <a:ext cx="1737804" cy="50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50" b="1" dirty="0" err="1">
                <a:latin typeface="Verdana" panose="020B0604030504040204" pitchFamily="34" charset="0"/>
                <a:ea typeface="Verdana" panose="020B0604030504040204" pitchFamily="34" charset="0"/>
              </a:rPr>
              <a:t>Yongnim</a:t>
            </a:r>
            <a:r>
              <a:rPr lang="en-US" altLang="ko-KR" sz="1350" b="1" dirty="0">
                <a:latin typeface="Verdana" panose="020B0604030504040204" pitchFamily="34" charset="0"/>
                <a:ea typeface="Verdana" panose="020B0604030504040204" pitchFamily="34" charset="0"/>
              </a:rPr>
              <a:t> Kim</a:t>
            </a:r>
            <a:endParaRPr lang="ko-KR" altLang="en-US" sz="1350" dirty="0"/>
          </a:p>
        </p:txBody>
      </p:sp>
    </p:spTree>
    <p:extLst>
      <p:ext uri="{BB962C8B-B14F-4D97-AF65-F5344CB8AC3E}">
        <p14:creationId xmlns:p14="http://schemas.microsoft.com/office/powerpoint/2010/main" val="406813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ppt_x"/>
                                          </p:val>
                                        </p:tav>
                                        <p:tav tm="100000">
                                          <p:val>
                                            <p:strVal val="#ppt_x"/>
                                          </p:val>
                                        </p:tav>
                                      </p:tavLst>
                                    </p:anim>
                                    <p:anim calcmode="lin" valueType="num">
                                      <p:cBhvr additive="base">
                                        <p:cTn id="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2173DE17-81B5-4CB9-A789-AAB1E0CD95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33" r="1"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31C085BC-AA67-4CC6-AFA8-0AB65AF21982}"/>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latinLnBrk="0">
              <a:lnSpc>
                <a:spcPct val="90000"/>
              </a:lnSpc>
            </a:pPr>
            <a:r>
              <a:rPr lang="en-US" altLang="ko-KR" sz="2200" dirty="0">
                <a:solidFill>
                  <a:schemeClr val="tx1">
                    <a:lumMod val="85000"/>
                    <a:lumOff val="15000"/>
                  </a:schemeClr>
                </a:solidFill>
              </a:rPr>
              <a:t>    </a:t>
            </a:r>
            <a:br>
              <a:rPr lang="en-US" altLang="ko-KR" sz="2200" dirty="0">
                <a:solidFill>
                  <a:schemeClr val="tx1">
                    <a:lumMod val="85000"/>
                    <a:lumOff val="15000"/>
                  </a:schemeClr>
                </a:solidFill>
              </a:rPr>
            </a:br>
            <a:r>
              <a:rPr lang="en-US" altLang="ko-KR" sz="2200" dirty="0">
                <a:solidFill>
                  <a:schemeClr val="tx1">
                    <a:lumMod val="85000"/>
                    <a:lumOff val="15000"/>
                  </a:schemeClr>
                </a:solidFill>
              </a:rPr>
              <a:t>        </a:t>
            </a:r>
            <a:r>
              <a:rPr lang="en-US" altLang="ko-KR" sz="2200" b="1" dirty="0">
                <a:solidFill>
                  <a:schemeClr val="tx1">
                    <a:lumMod val="85000"/>
                    <a:lumOff val="15000"/>
                  </a:schemeClr>
                </a:solidFill>
                <a:latin typeface="Verdana" panose="020B0604030504040204" pitchFamily="34" charset="0"/>
                <a:ea typeface="Verdana" panose="020B0604030504040204" pitchFamily="34" charset="0"/>
              </a:rPr>
              <a:t>Cold War Between USA and Russia in Korea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12" descr="KE_H_01"/>
          <p:cNvPicPr>
            <a:picLocks noChangeAspect="1" noChangeArrowheads="1"/>
          </p:cNvPicPr>
          <p:nvPr/>
        </p:nvPicPr>
        <p:blipFill>
          <a:blip r:embed="rId3" cstate="print"/>
          <a:srcRect/>
          <a:stretch>
            <a:fillRect/>
          </a:stretch>
        </p:blipFill>
        <p:spPr bwMode="auto">
          <a:xfrm>
            <a:off x="35496" y="39111"/>
            <a:ext cx="1602478" cy="471054"/>
          </a:xfrm>
          <a:prstGeom prst="rect">
            <a:avLst/>
          </a:prstGeom>
          <a:noFill/>
        </p:spPr>
      </p:pic>
    </p:spTree>
    <p:extLst>
      <p:ext uri="{BB962C8B-B14F-4D97-AF65-F5344CB8AC3E}">
        <p14:creationId xmlns:p14="http://schemas.microsoft.com/office/powerpoint/2010/main" val="266761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1254925-284A-4FB7-B71B-F774C98414C9}"/>
              </a:ext>
            </a:extLst>
          </p:cNvPr>
          <p:cNvSpPr>
            <a:spLocks noGrp="1"/>
          </p:cNvSpPr>
          <p:nvPr>
            <p:ph type="title"/>
          </p:nvPr>
        </p:nvSpPr>
        <p:spPr/>
        <p:txBody>
          <a:bodyPr>
            <a:normAutofit fontScale="90000"/>
          </a:bodyPr>
          <a:lstStyle/>
          <a:p>
            <a:r>
              <a:rPr lang="en-US" altLang="ko-KR" dirty="0"/>
              <a:t>         </a:t>
            </a:r>
            <a:r>
              <a:rPr lang="en-US" altLang="ko-KR" b="1" dirty="0">
                <a:latin typeface="Verdana" panose="020B0604030504040204" pitchFamily="34" charset="0"/>
                <a:ea typeface="Verdana" panose="020B0604030504040204" pitchFamily="34" charset="0"/>
              </a:rPr>
              <a:t>Massacre in Korea: </a:t>
            </a:r>
            <a:br>
              <a:rPr lang="en-US" altLang="ko-KR" b="1" dirty="0">
                <a:latin typeface="Verdana" panose="020B0604030504040204" pitchFamily="34" charset="0"/>
                <a:ea typeface="Verdana" panose="020B0604030504040204" pitchFamily="34" charset="0"/>
              </a:rPr>
            </a:br>
            <a:r>
              <a:rPr lang="en-US" altLang="ko-KR" b="1" dirty="0">
                <a:latin typeface="Verdana" panose="020B0604030504040204" pitchFamily="34" charset="0"/>
                <a:ea typeface="Verdana" panose="020B0604030504040204" pitchFamily="34" charset="0"/>
              </a:rPr>
              <a:t>        Pablo Picasso (1951) </a:t>
            </a:r>
            <a:endParaRPr lang="ko-KR" altLang="en-US" b="1" dirty="0">
              <a:latin typeface="Verdana" panose="020B0604030504040204" pitchFamily="34" charset="0"/>
            </a:endParaRPr>
          </a:p>
        </p:txBody>
      </p:sp>
      <p:pic>
        <p:nvPicPr>
          <p:cNvPr id="5" name="내용 개체 틀 4">
            <a:extLst>
              <a:ext uri="{FF2B5EF4-FFF2-40B4-BE49-F238E27FC236}">
                <a16:creationId xmlns:a16="http://schemas.microsoft.com/office/drawing/2014/main" id="{860A3DB5-159E-4AE9-BCE2-A493939F14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064" y="2125266"/>
            <a:ext cx="5894174" cy="3242200"/>
          </a:xfrm>
        </p:spPr>
      </p:pic>
      <p:sp>
        <p:nvSpPr>
          <p:cNvPr id="6" name="직사각형 5">
            <a:extLst>
              <a:ext uri="{FF2B5EF4-FFF2-40B4-BE49-F238E27FC236}">
                <a16:creationId xmlns:a16="http://schemas.microsoft.com/office/drawing/2014/main" id="{4AAFDB3D-1DF8-482D-B92E-BB31107F680A}"/>
              </a:ext>
            </a:extLst>
          </p:cNvPr>
          <p:cNvSpPr/>
          <p:nvPr/>
        </p:nvSpPr>
        <p:spPr>
          <a:xfrm>
            <a:off x="4723623" y="5517891"/>
            <a:ext cx="3666931" cy="41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50" dirty="0"/>
              <a:t>https://en.wikipedia.org/w/index.php?curid=2612756</a:t>
            </a:r>
            <a:endParaRPr lang="ko-KR" altLang="en-US" sz="1350" dirty="0"/>
          </a:p>
        </p:txBody>
      </p:sp>
      <p:pic>
        <p:nvPicPr>
          <p:cNvPr id="7" name="Picture 12" descr="KE_H_01"/>
          <p:cNvPicPr>
            <a:picLocks noChangeAspect="1" noChangeArrowheads="1"/>
          </p:cNvPicPr>
          <p:nvPr/>
        </p:nvPicPr>
        <p:blipFill>
          <a:blip r:embed="rId3" cstate="print"/>
          <a:srcRect/>
          <a:stretch>
            <a:fillRect/>
          </a:stretch>
        </p:blipFill>
        <p:spPr bwMode="auto">
          <a:xfrm>
            <a:off x="107504" y="132501"/>
            <a:ext cx="1602478" cy="530882"/>
          </a:xfrm>
          <a:prstGeom prst="rect">
            <a:avLst/>
          </a:prstGeom>
          <a:noFill/>
        </p:spPr>
      </p:pic>
    </p:spTree>
    <p:extLst>
      <p:ext uri="{BB962C8B-B14F-4D97-AF65-F5344CB8AC3E}">
        <p14:creationId xmlns:p14="http://schemas.microsoft.com/office/powerpoint/2010/main" val="230965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6A8A8DE-ED9B-4E4F-A4AB-BCFD093AE594}"/>
              </a:ext>
            </a:extLst>
          </p:cNvPr>
          <p:cNvSpPr>
            <a:spLocks noGrp="1"/>
          </p:cNvSpPr>
          <p:nvPr>
            <p:ph type="title"/>
          </p:nvPr>
        </p:nvSpPr>
        <p:spPr/>
        <p:txBody>
          <a:bodyPr>
            <a:normAutofit fontScale="90000"/>
          </a:bodyPr>
          <a:lstStyle/>
          <a:p>
            <a:r>
              <a:rPr lang="ko-KR" altLang="en-US" b="1" dirty="0">
                <a:latin typeface="Verdana" panose="020B0604030504040204" pitchFamily="34" charset="0"/>
              </a:rPr>
              <a:t>          </a:t>
            </a:r>
            <a:r>
              <a:rPr lang="en-US" altLang="ko-KR" b="1" dirty="0">
                <a:latin typeface="Verdana" panose="020B0604030504040204" pitchFamily="34" charset="0"/>
                <a:ea typeface="Verdana" panose="020B0604030504040204" pitchFamily="34" charset="0"/>
              </a:rPr>
              <a:t>Peace in Korea (2017)</a:t>
            </a:r>
            <a:endParaRPr lang="ko-KR" altLang="en-US" b="1" dirty="0">
              <a:latin typeface="Verdana" panose="020B0604030504040204" pitchFamily="34" charset="0"/>
            </a:endParaRPr>
          </a:p>
        </p:txBody>
      </p:sp>
      <p:pic>
        <p:nvPicPr>
          <p:cNvPr id="5" name="내용 개체 틀 4">
            <a:extLst>
              <a:ext uri="{FF2B5EF4-FFF2-40B4-BE49-F238E27FC236}">
                <a16:creationId xmlns:a16="http://schemas.microsoft.com/office/drawing/2014/main" id="{A64B0AA1-4A11-441C-983A-6234399509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417638"/>
            <a:ext cx="7216574" cy="5328592"/>
          </a:xfrm>
        </p:spPr>
      </p:pic>
      <p:pic>
        <p:nvPicPr>
          <p:cNvPr id="4" name="Picture 12" descr="KE_H_01"/>
          <p:cNvPicPr>
            <a:picLocks noChangeAspect="1" noChangeArrowheads="1"/>
          </p:cNvPicPr>
          <p:nvPr/>
        </p:nvPicPr>
        <p:blipFill>
          <a:blip r:embed="rId4" cstate="print"/>
          <a:srcRect/>
          <a:stretch>
            <a:fillRect/>
          </a:stretch>
        </p:blipFill>
        <p:spPr bwMode="auto">
          <a:xfrm>
            <a:off x="0" y="9197"/>
            <a:ext cx="1602478" cy="530882"/>
          </a:xfrm>
          <a:prstGeom prst="rect">
            <a:avLst/>
          </a:prstGeom>
          <a:noFill/>
        </p:spPr>
      </p:pic>
      <p:sp>
        <p:nvSpPr>
          <p:cNvPr id="3" name="직사각형 2">
            <a:extLst>
              <a:ext uri="{FF2B5EF4-FFF2-40B4-BE49-F238E27FC236}">
                <a16:creationId xmlns:a16="http://schemas.microsoft.com/office/drawing/2014/main" id="{9F46F004-12ED-4236-AF0E-CED7537501CE}"/>
              </a:ext>
            </a:extLst>
          </p:cNvPr>
          <p:cNvSpPr/>
          <p:nvPr/>
        </p:nvSpPr>
        <p:spPr>
          <a:xfrm>
            <a:off x="7324078" y="5805264"/>
            <a:ext cx="1684538" cy="940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50" b="1" dirty="0">
                <a:latin typeface="Verdana" panose="020B0604030504040204" pitchFamily="34" charset="0"/>
                <a:ea typeface="Verdana" panose="020B0604030504040204" pitchFamily="34" charset="0"/>
              </a:rPr>
              <a:t>Woori Bank Art Contest for                      Children</a:t>
            </a:r>
            <a:endParaRPr lang="ko-KR" altLang="en-US" sz="1350" dirty="0"/>
          </a:p>
        </p:txBody>
      </p:sp>
    </p:spTree>
    <p:extLst>
      <p:ext uri="{BB962C8B-B14F-4D97-AF65-F5344CB8AC3E}">
        <p14:creationId xmlns:p14="http://schemas.microsoft.com/office/powerpoint/2010/main" val="3083889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1867AFA-C16F-4E32-85F3-1B1A250803DA}"/>
              </a:ext>
            </a:extLst>
          </p:cNvPr>
          <p:cNvSpPr>
            <a:spLocks noGrp="1"/>
          </p:cNvSpPr>
          <p:nvPr>
            <p:ph type="title"/>
          </p:nvPr>
        </p:nvSpPr>
        <p:spPr/>
        <p:txBody>
          <a:bodyPr/>
          <a:lstStyle/>
          <a:p>
            <a:r>
              <a:rPr lang="en-US" altLang="ko-KR" dirty="0"/>
              <a:t>  </a:t>
            </a:r>
            <a:r>
              <a:rPr lang="en-US" altLang="ko-KR" b="1" dirty="0">
                <a:latin typeface="Verdana" panose="020B0604030504040204" pitchFamily="34" charset="0"/>
                <a:ea typeface="Verdana" panose="020B0604030504040204" pitchFamily="34" charset="0"/>
              </a:rPr>
              <a:t>Table of contents</a:t>
            </a:r>
            <a:endParaRPr lang="ko-KR" altLang="en-US" b="1" dirty="0">
              <a:latin typeface="Verdana" panose="020B0604030504040204" pitchFamily="34" charset="0"/>
            </a:endParaRPr>
          </a:p>
        </p:txBody>
      </p:sp>
      <p:sp>
        <p:nvSpPr>
          <p:cNvPr id="3" name="내용 개체 틀 2">
            <a:extLst>
              <a:ext uri="{FF2B5EF4-FFF2-40B4-BE49-F238E27FC236}">
                <a16:creationId xmlns:a16="http://schemas.microsoft.com/office/drawing/2014/main" id="{5F576B3C-EB33-4B06-9A20-421A0155A1EF}"/>
              </a:ext>
            </a:extLst>
          </p:cNvPr>
          <p:cNvSpPr>
            <a:spLocks noGrp="1"/>
          </p:cNvSpPr>
          <p:nvPr>
            <p:ph idx="1"/>
          </p:nvPr>
        </p:nvSpPr>
        <p:spPr/>
        <p:txBody>
          <a:bodyPr>
            <a:normAutofit fontScale="47500" lnSpcReduction="20000"/>
          </a:bodyPr>
          <a:lstStyle/>
          <a:p>
            <a:pPr marL="857250" indent="-857250">
              <a:buFont typeface="+mj-lt"/>
              <a:buAutoNum type="romanUcPeriod"/>
            </a:pPr>
            <a:r>
              <a:rPr lang="en-US" altLang="ko-KR" sz="4300" b="1" dirty="0">
                <a:latin typeface="Verdana" panose="020B0604030504040204" pitchFamily="34" charset="0"/>
                <a:ea typeface="Verdana" panose="020B0604030504040204" pitchFamily="34" charset="0"/>
              </a:rPr>
              <a:t>Introduction</a:t>
            </a:r>
          </a:p>
          <a:p>
            <a:pPr marL="857250" indent="-857250">
              <a:buFont typeface="+mj-lt"/>
              <a:buAutoNum type="romanUcPeriod"/>
            </a:pPr>
            <a:endParaRPr lang="en-US" altLang="ko-KR" sz="4300" b="1" dirty="0">
              <a:latin typeface="Verdana" panose="020B0604030504040204" pitchFamily="34" charset="0"/>
              <a:ea typeface="Verdana" panose="020B0604030504040204" pitchFamily="34" charset="0"/>
            </a:endParaRPr>
          </a:p>
          <a:p>
            <a:pPr marL="857250" lvl="0" indent="-857250" latinLnBrk="0">
              <a:buFont typeface="+mj-lt"/>
              <a:buAutoNum type="romanUcPeriod"/>
            </a:pPr>
            <a:r>
              <a:rPr lang="en-US" altLang="ko-KR" sz="4300" b="1" dirty="0">
                <a:latin typeface="Verdana" panose="020B0604030504040204" pitchFamily="34" charset="0"/>
                <a:ea typeface="Verdana" panose="020B0604030504040204" pitchFamily="34" charset="0"/>
              </a:rPr>
              <a:t>The legacy of the Swiss Reformation in Zürich</a:t>
            </a:r>
          </a:p>
          <a:p>
            <a:pPr marL="857250" lvl="0" indent="-857250" latinLnBrk="0">
              <a:buFont typeface="+mj-lt"/>
              <a:buAutoNum type="romanUcPeriod"/>
            </a:pPr>
            <a:endParaRPr lang="ko-KR" altLang="ko-KR" sz="4300" b="1" dirty="0">
              <a:latin typeface="Verdana" panose="020B0604030504040204" pitchFamily="34" charset="0"/>
            </a:endParaRPr>
          </a:p>
          <a:p>
            <a:pPr marL="857250" lvl="0" indent="-857250" latinLnBrk="0">
              <a:buFont typeface="+mj-lt"/>
              <a:buAutoNum type="romanUcPeriod"/>
            </a:pPr>
            <a:r>
              <a:rPr lang="en-US" altLang="ko-KR" sz="4300" b="1" dirty="0">
                <a:latin typeface="Verdana" panose="020B0604030504040204" pitchFamily="34" charset="0"/>
                <a:ea typeface="Verdana" panose="020B0604030504040204" pitchFamily="34" charset="0"/>
              </a:rPr>
              <a:t>Karl Barth’s Theology as Revitalizing reformed legacy in 20</a:t>
            </a:r>
            <a:r>
              <a:rPr lang="en-US" altLang="ko-KR" sz="4300" b="1" baseline="30000" dirty="0">
                <a:latin typeface="Verdana" panose="020B0604030504040204" pitchFamily="34" charset="0"/>
                <a:ea typeface="Verdana" panose="020B0604030504040204" pitchFamily="34" charset="0"/>
              </a:rPr>
              <a:t>th</a:t>
            </a:r>
            <a:r>
              <a:rPr lang="en-US" altLang="ko-KR" sz="4300" b="1" dirty="0">
                <a:latin typeface="Verdana" panose="020B0604030504040204" pitchFamily="34" charset="0"/>
                <a:ea typeface="Verdana" panose="020B0604030504040204" pitchFamily="34" charset="0"/>
              </a:rPr>
              <a:t> Century</a:t>
            </a:r>
          </a:p>
          <a:p>
            <a:pPr marL="857250" lvl="0" indent="-857250" latinLnBrk="0">
              <a:buFont typeface="+mj-lt"/>
              <a:buAutoNum type="romanUcPeriod"/>
            </a:pPr>
            <a:endParaRPr lang="en-US" altLang="ko-KR" sz="4300" b="1" dirty="0">
              <a:latin typeface="Verdana" panose="020B0604030504040204" pitchFamily="34" charset="0"/>
              <a:ea typeface="Verdana" panose="020B0604030504040204" pitchFamily="34" charset="0"/>
            </a:endParaRPr>
          </a:p>
          <a:p>
            <a:pPr marL="857250" lvl="0" indent="-857250" latinLnBrk="0">
              <a:buFont typeface="+mj-lt"/>
              <a:buAutoNum type="romanUcPeriod"/>
            </a:pPr>
            <a:r>
              <a:rPr lang="en-US" altLang="ko-KR" sz="4300" b="1" dirty="0">
                <a:latin typeface="Verdana" panose="020B0604030504040204" pitchFamily="34" charset="0"/>
                <a:ea typeface="Verdana" panose="020B0604030504040204" pitchFamily="34" charset="0"/>
              </a:rPr>
              <a:t>How the Zwinglian heritage with a feminist twist connects to the global challenges of seeking justice </a:t>
            </a:r>
          </a:p>
          <a:p>
            <a:pPr marL="857250" lvl="0" indent="-857250" latinLnBrk="0">
              <a:buFont typeface="+mj-lt"/>
              <a:buAutoNum type="romanUcPeriod"/>
            </a:pPr>
            <a:endParaRPr lang="ko-KR" altLang="ko-KR" sz="4300" b="1" dirty="0">
              <a:latin typeface="Verdana" panose="020B0604030504040204" pitchFamily="34" charset="0"/>
            </a:endParaRPr>
          </a:p>
          <a:p>
            <a:pPr marL="857250" lvl="0" indent="-857250" latinLnBrk="0">
              <a:buFont typeface="+mj-lt"/>
              <a:buAutoNum type="romanUcPeriod"/>
            </a:pPr>
            <a:r>
              <a:rPr lang="en-US" altLang="ko-KR" sz="4300" b="1" dirty="0">
                <a:latin typeface="Verdana" panose="020B0604030504040204" pitchFamily="34" charset="0"/>
                <a:ea typeface="Verdana" panose="020B0604030504040204" pitchFamily="34" charset="0"/>
              </a:rPr>
              <a:t>Some aspects of the Korean Church as a test case of sprout in the Reformed tradition </a:t>
            </a:r>
            <a:endParaRPr lang="ko-KR" altLang="ko-KR" sz="4300" b="1" dirty="0">
              <a:latin typeface="Verdana" panose="020B0604030504040204" pitchFamily="34" charset="0"/>
            </a:endParaRPr>
          </a:p>
          <a:p>
            <a:pPr marL="857250" indent="-857250">
              <a:buFont typeface="+mj-lt"/>
              <a:buAutoNum type="romanUcPeriod"/>
            </a:pPr>
            <a:endParaRPr lang="ko-KR" altLang="ko-KR" sz="4300" b="1" dirty="0">
              <a:latin typeface="Verdana" panose="020B0604030504040204" pitchFamily="34" charset="0"/>
            </a:endParaRPr>
          </a:p>
          <a:p>
            <a:pPr marL="857250" indent="-857250">
              <a:buFont typeface="+mj-lt"/>
              <a:buAutoNum type="romanUcPeriod"/>
            </a:pPr>
            <a:r>
              <a:rPr lang="de-DE" altLang="ko-KR" sz="4300" b="1" dirty="0">
                <a:latin typeface="Verdana" panose="020B0604030504040204" pitchFamily="34" charset="0"/>
                <a:ea typeface="Verdana" panose="020B0604030504040204" pitchFamily="34" charset="0"/>
              </a:rPr>
              <a:t>Conclusion</a:t>
            </a:r>
            <a:endParaRPr lang="en-US" altLang="ko-KR" sz="4300" b="1" dirty="0">
              <a:latin typeface="Verdana" panose="020B0604030504040204" pitchFamily="34" charset="0"/>
              <a:ea typeface="Verdana" panose="020B0604030504040204" pitchFamily="34" charset="0"/>
            </a:endParaRPr>
          </a:p>
          <a:p>
            <a:endParaRPr lang="en-US" altLang="ko-KR" sz="3000" dirty="0">
              <a:latin typeface="Verdana" panose="020B0604030504040204" pitchFamily="34" charset="0"/>
              <a:ea typeface="Verdana" panose="020B0604030504040204" pitchFamily="34" charset="0"/>
            </a:endParaRPr>
          </a:p>
          <a:p>
            <a:endParaRPr lang="ko-KR" altLang="en-US" dirty="0">
              <a:latin typeface="Verdana" panose="020B0604030504040204" pitchFamily="34" charset="0"/>
            </a:endParaRPr>
          </a:p>
        </p:txBody>
      </p:sp>
      <p:pic>
        <p:nvPicPr>
          <p:cNvPr id="4" name="Picture 12" descr="KE_H_01"/>
          <p:cNvPicPr>
            <a:picLocks noChangeAspect="1" noChangeArrowheads="1"/>
          </p:cNvPicPr>
          <p:nvPr/>
        </p:nvPicPr>
        <p:blipFill>
          <a:blip r:embed="rId2" cstate="print"/>
          <a:srcRect/>
          <a:stretch>
            <a:fillRect/>
          </a:stretch>
        </p:blipFill>
        <p:spPr bwMode="auto">
          <a:xfrm>
            <a:off x="25610" y="92076"/>
            <a:ext cx="1602478" cy="530882"/>
          </a:xfrm>
          <a:prstGeom prst="rect">
            <a:avLst/>
          </a:prstGeom>
          <a:noFill/>
        </p:spPr>
      </p:pic>
    </p:spTree>
    <p:extLst>
      <p:ext uri="{BB962C8B-B14F-4D97-AF65-F5344CB8AC3E}">
        <p14:creationId xmlns:p14="http://schemas.microsoft.com/office/powerpoint/2010/main" val="3801541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0E0057B-6538-4658-8006-3231FE306F7E}"/>
              </a:ext>
            </a:extLst>
          </p:cNvPr>
          <p:cNvSpPr>
            <a:spLocks noChangeArrowheads="1"/>
          </p:cNvSpPr>
          <p:nvPr/>
        </p:nvSpPr>
        <p:spPr bwMode="auto">
          <a:xfrm>
            <a:off x="2411274" y="447954"/>
            <a:ext cx="48262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de-DE" altLang="ko-KR" sz="2400" b="1" dirty="0">
                <a:latin typeface="Verdana" panose="020B0604030504040204" pitchFamily="34" charset="0"/>
                <a:ea typeface="Verdana" panose="020B0604030504040204" pitchFamily="34" charset="0"/>
              </a:rPr>
              <a:t>EYN Chu</a:t>
            </a:r>
            <a:r>
              <a:rPr lang="en-US" altLang="ko-KR" sz="2400" b="1" dirty="0" err="1">
                <a:latin typeface="Verdana" panose="020B0604030504040204" pitchFamily="34" charset="0"/>
                <a:ea typeface="Verdana" panose="020B0604030504040204" pitchFamily="34" charset="0"/>
              </a:rPr>
              <a:t>rch</a:t>
            </a:r>
            <a:r>
              <a:rPr lang="de-DE" altLang="ko-KR" sz="2400" b="1" dirty="0">
                <a:latin typeface="Verdana" panose="020B0604030504040204" pitchFamily="34" charset="0"/>
                <a:ea typeface="Verdana" panose="020B0604030504040204" pitchFamily="34" charset="0"/>
              </a:rPr>
              <a:t> in Nigeria</a:t>
            </a:r>
          </a:p>
        </p:txBody>
      </p:sp>
      <p:sp>
        <p:nvSpPr>
          <p:cNvPr id="138243" name="Rectangle 3">
            <a:extLst>
              <a:ext uri="{FF2B5EF4-FFF2-40B4-BE49-F238E27FC236}">
                <a16:creationId xmlns:a16="http://schemas.microsoft.com/office/drawing/2014/main" id="{5301FE0D-D0C4-4FB5-A079-0A7A5E6E664A}"/>
              </a:ext>
            </a:extLst>
          </p:cNvPr>
          <p:cNvSpPr>
            <a:spLocks noChangeArrowheads="1"/>
          </p:cNvSpPr>
          <p:nvPr/>
        </p:nvSpPr>
        <p:spPr bwMode="auto">
          <a:xfrm>
            <a:off x="179512" y="986185"/>
            <a:ext cx="4248026"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de-CH" altLang="ko-KR" sz="2300" dirty="0">
                <a:latin typeface="Verdana" panose="020B0604030504040204" pitchFamily="34" charset="0"/>
                <a:ea typeface="Verdana" panose="020B0604030504040204" pitchFamily="34" charset="0"/>
              </a:rPr>
              <a:t>Trotz aller Schwierigkeiten </a:t>
            </a:r>
          </a:p>
          <a:p>
            <a:pPr>
              <a:buFontTx/>
              <a:buNone/>
            </a:pPr>
            <a:r>
              <a:rPr lang="de-CH" altLang="ko-KR" sz="2300" dirty="0">
                <a:latin typeface="Verdana" panose="020B0604030504040204" pitchFamily="34" charset="0"/>
                <a:ea typeface="Verdana" panose="020B0604030504040204" pitchFamily="34" charset="0"/>
              </a:rPr>
              <a:t>will die EYN nicht auf Hass und Vergeltung, sondern auf Heilung und Versöhnung setzen.</a:t>
            </a:r>
            <a:endParaRPr lang="de-DE" altLang="ko-KR" sz="2300" dirty="0">
              <a:latin typeface="Verdana" panose="020B0604030504040204" pitchFamily="34" charset="0"/>
              <a:ea typeface="Verdana" panose="020B0604030504040204" pitchFamily="34" charset="0"/>
            </a:endParaRPr>
          </a:p>
        </p:txBody>
      </p:sp>
      <p:pic>
        <p:nvPicPr>
          <p:cNvPr id="138244" name="Picture 4" descr="09-08 DR Nigeria JK 026">
            <a:extLst>
              <a:ext uri="{FF2B5EF4-FFF2-40B4-BE49-F238E27FC236}">
                <a16:creationId xmlns:a16="http://schemas.microsoft.com/office/drawing/2014/main" id="{EA61D251-E874-4AF5-9BD0-EE3CE213E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24745"/>
            <a:ext cx="3887787" cy="4320480"/>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a:extLst>
              <a:ext uri="{FF2B5EF4-FFF2-40B4-BE49-F238E27FC236}">
                <a16:creationId xmlns:a16="http://schemas.microsoft.com/office/drawing/2014/main" id="{5F7DA22F-8D97-4113-B28F-90AD744A9F66}"/>
              </a:ext>
            </a:extLst>
          </p:cNvPr>
          <p:cNvSpPr txBox="1">
            <a:spLocks noChangeArrowheads="1"/>
          </p:cNvSpPr>
          <p:nvPr/>
        </p:nvSpPr>
        <p:spPr bwMode="auto">
          <a:xfrm>
            <a:off x="1116013" y="5270500"/>
            <a:ext cx="7416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endParaRPr lang="de-DE" altLang="ko-KR" sz="2400" i="1" dirty="0">
              <a:ea typeface="굴림" panose="020B0600000101010101" pitchFamily="50" charset="-127"/>
            </a:endParaRPr>
          </a:p>
          <a:p>
            <a:pPr>
              <a:spcBef>
                <a:spcPct val="50000"/>
              </a:spcBef>
              <a:buFontTx/>
              <a:buNone/>
            </a:pPr>
            <a:r>
              <a:rPr lang="de-DE" altLang="ko-KR" sz="2400" i="1" dirty="0">
                <a:latin typeface="Verdana" panose="020B0604030504040204" pitchFamily="34" charset="0"/>
                <a:ea typeface="Verdana" panose="020B0604030504040204" pitchFamily="34" charset="0"/>
              </a:rPr>
              <a:t>„Zum friedlichen Zusammenleben der Religionen gibt es keine Alternative.</a:t>
            </a:r>
            <a:r>
              <a:rPr lang="de-DE" altLang="ko-KR" sz="2400" dirty="0">
                <a:latin typeface="Verdana" panose="020B0604030504040204" pitchFamily="34" charset="0"/>
                <a:ea typeface="Verdana" panose="020B0604030504040204" pitchFamily="34" charset="0"/>
              </a:rPr>
              <a:t>“</a:t>
            </a:r>
          </a:p>
        </p:txBody>
      </p:sp>
      <p:pic>
        <p:nvPicPr>
          <p:cNvPr id="6" name="Picture 5" descr="SSA51354">
            <a:extLst>
              <a:ext uri="{FF2B5EF4-FFF2-40B4-BE49-F238E27FC236}">
                <a16:creationId xmlns:a16="http://schemas.microsoft.com/office/drawing/2014/main" id="{FB03A011-9B61-4583-A47E-0D49DAEFC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190428"/>
            <a:ext cx="3384550" cy="2490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KE_H_01">
            <a:extLst>
              <a:ext uri="{FF2B5EF4-FFF2-40B4-BE49-F238E27FC236}">
                <a16:creationId xmlns:a16="http://schemas.microsoft.com/office/drawing/2014/main" id="{38E03940-34EB-4130-BD1E-873489759CB4}"/>
              </a:ext>
            </a:extLst>
          </p:cNvPr>
          <p:cNvPicPr>
            <a:picLocks noChangeAspect="1" noChangeArrowheads="1"/>
          </p:cNvPicPr>
          <p:nvPr/>
        </p:nvPicPr>
        <p:blipFill>
          <a:blip r:embed="rId5" cstate="print"/>
          <a:srcRect/>
          <a:stretch>
            <a:fillRect/>
          </a:stretch>
        </p:blipFill>
        <p:spPr bwMode="auto">
          <a:xfrm>
            <a:off x="32609" y="51404"/>
            <a:ext cx="1602478" cy="530882"/>
          </a:xfrm>
          <a:prstGeom prst="rect">
            <a:avLst/>
          </a:prstGeom>
          <a:noFill/>
        </p:spPr>
      </p:pic>
    </p:spTree>
    <p:extLst>
      <p:ext uri="{BB962C8B-B14F-4D97-AF65-F5344CB8AC3E}">
        <p14:creationId xmlns:p14="http://schemas.microsoft.com/office/powerpoint/2010/main" val="291699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E1E0F6E-692C-48A2-B917-14723F721659}"/>
              </a:ext>
            </a:extLst>
          </p:cNvPr>
          <p:cNvSpPr>
            <a:spLocks noGrp="1" noChangeArrowheads="1"/>
          </p:cNvSpPr>
          <p:nvPr>
            <p:ph type="title"/>
          </p:nvPr>
        </p:nvSpPr>
        <p:spPr/>
        <p:txBody>
          <a:bodyPr/>
          <a:lstStyle/>
          <a:p>
            <a:endParaRPr lang="de-CH" altLang="ko-KR"/>
          </a:p>
        </p:txBody>
      </p:sp>
      <p:sp>
        <p:nvSpPr>
          <p:cNvPr id="151555" name="Rectangle 3">
            <a:extLst>
              <a:ext uri="{FF2B5EF4-FFF2-40B4-BE49-F238E27FC236}">
                <a16:creationId xmlns:a16="http://schemas.microsoft.com/office/drawing/2014/main" id="{B25D9881-00D4-48D1-BAF7-ABCEBB347E4C}"/>
              </a:ext>
            </a:extLst>
          </p:cNvPr>
          <p:cNvSpPr>
            <a:spLocks noGrp="1" noChangeArrowheads="1"/>
          </p:cNvSpPr>
          <p:nvPr>
            <p:ph type="body" idx="1"/>
          </p:nvPr>
        </p:nvSpPr>
        <p:spPr bwMode="auto">
          <a:xfrm>
            <a:off x="457200" y="1600200"/>
            <a:ext cx="8229600" cy="45259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CH" altLang="ko-KR"/>
          </a:p>
        </p:txBody>
      </p:sp>
      <p:pic>
        <p:nvPicPr>
          <p:cNvPr id="151556" name="Picture 4">
            <a:extLst>
              <a:ext uri="{FF2B5EF4-FFF2-40B4-BE49-F238E27FC236}">
                <a16:creationId xmlns:a16="http://schemas.microsoft.com/office/drawing/2014/main" id="{53F99F3E-CDB6-4C87-BBCF-427321603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13" y="-387424"/>
            <a:ext cx="13269194" cy="888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6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C124DC72-7FCF-4C5B-9FB1-A49FE4D75F91}"/>
              </a:ext>
            </a:extLst>
          </p:cNvPr>
          <p:cNvSpPr/>
          <p:nvPr/>
        </p:nvSpPr>
        <p:spPr>
          <a:xfrm>
            <a:off x="395536" y="16253"/>
            <a:ext cx="8697024" cy="1124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600" dirty="0">
                <a:latin typeface="Verdana" panose="020B0604030504040204" pitchFamily="34" charset="0"/>
                <a:ea typeface="Verdana" panose="020B0604030504040204" pitchFamily="34" charset="0"/>
              </a:rPr>
              <a:t>       Reconciliation with Anabaptist </a:t>
            </a:r>
            <a:endParaRPr lang="ko-KR" altLang="en-US" sz="3600" dirty="0">
              <a:latin typeface="Verdana" panose="020B0604030504040204" pitchFamily="34" charset="0"/>
            </a:endParaRPr>
          </a:p>
        </p:txBody>
      </p:sp>
      <p:pic>
        <p:nvPicPr>
          <p:cNvPr id="12" name="그림 11">
            <a:extLst>
              <a:ext uri="{FF2B5EF4-FFF2-40B4-BE49-F238E27FC236}">
                <a16:creationId xmlns:a16="http://schemas.microsoft.com/office/drawing/2014/main" id="{0E05AA67-1CD9-424F-A3A4-E729C939E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132856"/>
            <a:ext cx="5328592" cy="4069080"/>
          </a:xfrm>
          <a:prstGeom prst="rect">
            <a:avLst/>
          </a:prstGeom>
        </p:spPr>
      </p:pic>
      <p:pic>
        <p:nvPicPr>
          <p:cNvPr id="13" name="그림 12">
            <a:extLst>
              <a:ext uri="{FF2B5EF4-FFF2-40B4-BE49-F238E27FC236}">
                <a16:creationId xmlns:a16="http://schemas.microsoft.com/office/drawing/2014/main" id="{DDAE898D-93F1-4A6A-AF68-E90A715A0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301734"/>
            <a:ext cx="4534280" cy="5578679"/>
          </a:xfrm>
          <a:prstGeom prst="rect">
            <a:avLst/>
          </a:prstGeom>
        </p:spPr>
      </p:pic>
      <p:pic>
        <p:nvPicPr>
          <p:cNvPr id="6" name="Picture 12" descr="KE_H_01">
            <a:extLst>
              <a:ext uri="{FF2B5EF4-FFF2-40B4-BE49-F238E27FC236}">
                <a16:creationId xmlns:a16="http://schemas.microsoft.com/office/drawing/2014/main" id="{5B1F14FE-FC67-49E1-B32B-3FBCBB9D9668}"/>
              </a:ext>
            </a:extLst>
          </p:cNvPr>
          <p:cNvPicPr>
            <a:picLocks noChangeAspect="1" noChangeArrowheads="1"/>
          </p:cNvPicPr>
          <p:nvPr/>
        </p:nvPicPr>
        <p:blipFill>
          <a:blip r:embed="rId4" cstate="print"/>
          <a:srcRect/>
          <a:stretch>
            <a:fillRect/>
          </a:stretch>
        </p:blipFill>
        <p:spPr bwMode="auto">
          <a:xfrm>
            <a:off x="0" y="0"/>
            <a:ext cx="1602478" cy="530882"/>
          </a:xfrm>
          <a:prstGeom prst="rect">
            <a:avLst/>
          </a:prstGeom>
          <a:noFill/>
        </p:spPr>
      </p:pic>
    </p:spTree>
    <p:extLst>
      <p:ext uri="{BB962C8B-B14F-4D97-AF65-F5344CB8AC3E}">
        <p14:creationId xmlns:p14="http://schemas.microsoft.com/office/powerpoint/2010/main" val="2250236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29B3D08-A9E6-4EDF-A1E3-052FF12A6E0E}"/>
              </a:ext>
            </a:extLst>
          </p:cNvPr>
          <p:cNvSpPr>
            <a:spLocks noGrp="1"/>
          </p:cNvSpPr>
          <p:nvPr>
            <p:ph type="title"/>
          </p:nvPr>
        </p:nvSpPr>
        <p:spPr/>
        <p:txBody>
          <a:bodyPr>
            <a:normAutofit fontScale="90000"/>
          </a:bodyPr>
          <a:lstStyle/>
          <a:p>
            <a:r>
              <a:rPr lang="en-US" altLang="ko-KR" dirty="0"/>
              <a:t>         </a:t>
            </a:r>
            <a:r>
              <a:rPr lang="en-US" altLang="ko-KR" b="1" dirty="0">
                <a:latin typeface="Verdana" panose="020B0604030504040204" pitchFamily="34" charset="0"/>
                <a:ea typeface="Verdana" panose="020B0604030504040204" pitchFamily="34" charset="0"/>
              </a:rPr>
              <a:t>Toward Reconciliation </a:t>
            </a:r>
            <a:br>
              <a:rPr lang="en-US" altLang="ko-KR" b="1" dirty="0">
                <a:latin typeface="Verdana" panose="020B0604030504040204" pitchFamily="34" charset="0"/>
                <a:ea typeface="Verdana" panose="020B0604030504040204" pitchFamily="34" charset="0"/>
              </a:rPr>
            </a:br>
            <a:r>
              <a:rPr lang="en-US" altLang="ko-KR" b="1" dirty="0">
                <a:latin typeface="Verdana" panose="020B0604030504040204" pitchFamily="34" charset="0"/>
                <a:ea typeface="Verdana" panose="020B0604030504040204" pitchFamily="34" charset="0"/>
              </a:rPr>
              <a:t>  and Peace</a:t>
            </a:r>
            <a:endParaRPr lang="ko-KR" altLang="en-US" b="1" dirty="0">
              <a:latin typeface="Verdana" panose="020B0604030504040204" pitchFamily="34" charset="0"/>
            </a:endParaRPr>
          </a:p>
        </p:txBody>
      </p:sp>
      <p:pic>
        <p:nvPicPr>
          <p:cNvPr id="5" name="내용 개체 틀 4">
            <a:extLst>
              <a:ext uri="{FF2B5EF4-FFF2-40B4-BE49-F238E27FC236}">
                <a16:creationId xmlns:a16="http://schemas.microsoft.com/office/drawing/2014/main" id="{9DCB9B7F-A18A-4B90-9894-09F15B0F45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848" y="1556792"/>
            <a:ext cx="8229600" cy="5112568"/>
          </a:xfrm>
        </p:spPr>
      </p:pic>
      <p:pic>
        <p:nvPicPr>
          <p:cNvPr id="4" name="Picture 12" descr="KE_H_01"/>
          <p:cNvPicPr>
            <a:picLocks noChangeAspect="1" noChangeArrowheads="1"/>
          </p:cNvPicPr>
          <p:nvPr/>
        </p:nvPicPr>
        <p:blipFill>
          <a:blip r:embed="rId3"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336230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5" name="내용 개체 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4" y="274638"/>
            <a:ext cx="5786353" cy="6276504"/>
          </a:xfrm>
        </p:spPr>
      </p:pic>
      <p:pic>
        <p:nvPicPr>
          <p:cNvPr id="4" name="Picture 12" descr="KE_H_01"/>
          <p:cNvPicPr>
            <a:picLocks noChangeAspect="1" noChangeArrowheads="1"/>
          </p:cNvPicPr>
          <p:nvPr/>
        </p:nvPicPr>
        <p:blipFill>
          <a:blip r:embed="rId3" cstate="print"/>
          <a:srcRect/>
          <a:stretch>
            <a:fillRect/>
          </a:stretch>
        </p:blipFill>
        <p:spPr bwMode="auto">
          <a:xfrm>
            <a:off x="259430" y="233183"/>
            <a:ext cx="2136637" cy="707843"/>
          </a:xfrm>
          <a:prstGeom prst="rect">
            <a:avLst/>
          </a:prstGeom>
          <a:noFill/>
        </p:spPr>
      </p:pic>
    </p:spTree>
    <p:extLst>
      <p:ext uri="{BB962C8B-B14F-4D97-AF65-F5344CB8AC3E}">
        <p14:creationId xmlns:p14="http://schemas.microsoft.com/office/powerpoint/2010/main" val="2256763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30AD11E-C5ED-4A07-ADAC-694EA8ED02AE}"/>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E5DB9A60-D212-433F-AEA7-6380F2D7A747}"/>
              </a:ext>
            </a:extLst>
          </p:cNvPr>
          <p:cNvSpPr>
            <a:spLocks noGrp="1"/>
          </p:cNvSpPr>
          <p:nvPr>
            <p:ph idx="1"/>
          </p:nvPr>
        </p:nvSpPr>
        <p:spPr/>
        <p:txBody>
          <a:bodyPr/>
          <a:lstStyle/>
          <a:p>
            <a:pPr marL="0" indent="0">
              <a:buNone/>
            </a:pPr>
            <a:r>
              <a:rPr lang="en-US" altLang="ko-KR" dirty="0"/>
              <a:t>           </a:t>
            </a:r>
          </a:p>
          <a:p>
            <a:pPr marL="0" indent="0">
              <a:buNone/>
            </a:pPr>
            <a:endParaRPr lang="en-US" altLang="ko-KR" dirty="0"/>
          </a:p>
          <a:p>
            <a:pPr marL="0" indent="0">
              <a:buNone/>
            </a:pPr>
            <a:endParaRPr lang="en-US" altLang="ko-KR" dirty="0"/>
          </a:p>
          <a:p>
            <a:pPr marL="0" indent="0">
              <a:buNone/>
            </a:pPr>
            <a:r>
              <a:rPr lang="en-US" altLang="ko-KR" dirty="0"/>
              <a:t>                  </a:t>
            </a:r>
            <a:r>
              <a:rPr lang="en-US" altLang="ko-KR" sz="4000" dirty="0">
                <a:latin typeface="Verdana" panose="020B0604030504040204" pitchFamily="34" charset="0"/>
                <a:ea typeface="Verdana" panose="020B0604030504040204" pitchFamily="34" charset="0"/>
              </a:rPr>
              <a:t>Thank you </a:t>
            </a:r>
          </a:p>
          <a:p>
            <a:pPr marL="0" indent="0">
              <a:buNone/>
            </a:pPr>
            <a:r>
              <a:rPr lang="en-US" altLang="ko-KR" sz="4000" dirty="0">
                <a:latin typeface="Verdana" panose="020B0604030504040204" pitchFamily="34" charset="0"/>
                <a:ea typeface="Verdana" panose="020B0604030504040204" pitchFamily="34" charset="0"/>
              </a:rPr>
              <a:t>          for your attention</a:t>
            </a:r>
            <a:endParaRPr lang="ko-KR" altLang="en-US" sz="4000" dirty="0">
              <a:latin typeface="Verdana" panose="020B0604030504040204" pitchFamily="34" charset="0"/>
            </a:endParaRPr>
          </a:p>
        </p:txBody>
      </p:sp>
      <p:pic>
        <p:nvPicPr>
          <p:cNvPr id="4" name="Picture 12" descr="KE_H_01">
            <a:extLst>
              <a:ext uri="{FF2B5EF4-FFF2-40B4-BE49-F238E27FC236}">
                <a16:creationId xmlns:a16="http://schemas.microsoft.com/office/drawing/2014/main" id="{4043D33F-614A-40C3-A97C-167F9520E718}"/>
              </a:ext>
            </a:extLst>
          </p:cNvPr>
          <p:cNvPicPr>
            <a:picLocks noChangeAspect="1" noChangeArrowheads="1"/>
          </p:cNvPicPr>
          <p:nvPr/>
        </p:nvPicPr>
        <p:blipFill>
          <a:blip r:embed="rId2"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336329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KE_H_01"/>
          <p:cNvPicPr>
            <a:picLocks noChangeAspect="1" noChangeArrowheads="1"/>
          </p:cNvPicPr>
          <p:nvPr/>
        </p:nvPicPr>
        <p:blipFill>
          <a:blip r:embed="rId3" cstate="print"/>
          <a:srcRect/>
          <a:stretch>
            <a:fillRect/>
          </a:stretch>
        </p:blipFill>
        <p:spPr bwMode="auto">
          <a:xfrm>
            <a:off x="259430" y="233183"/>
            <a:ext cx="2136637" cy="707843"/>
          </a:xfrm>
          <a:prstGeom prst="rect">
            <a:avLst/>
          </a:prstGeom>
          <a:noFill/>
        </p:spPr>
      </p:pic>
      <p:sp>
        <p:nvSpPr>
          <p:cNvPr id="10" name="TextBox 9"/>
          <p:cNvSpPr txBox="1"/>
          <p:nvPr/>
        </p:nvSpPr>
        <p:spPr>
          <a:xfrm>
            <a:off x="323528" y="1124745"/>
            <a:ext cx="8413148" cy="1774781"/>
          </a:xfrm>
          <a:prstGeom prst="rect">
            <a:avLst/>
          </a:prstGeom>
          <a:noFill/>
        </p:spPr>
        <p:txBody>
          <a:bodyPr wrap="square" rtlCol="0">
            <a:spAutoFit/>
          </a:bodyPr>
          <a:lstStyle/>
          <a:p>
            <a:pPr>
              <a:lnSpc>
                <a:spcPct val="150000"/>
              </a:lnSpc>
            </a:pPr>
            <a:r>
              <a:rPr lang="en-US" altLang="ko-KR" sz="2800" b="1" dirty="0" err="1">
                <a:latin typeface="Verdana" panose="020B0604030504040204" pitchFamily="34" charset="0"/>
                <a:ea typeface="Verdana" panose="020B0604030504040204" pitchFamily="34" charset="0"/>
              </a:rPr>
              <a:t>Huldreich</a:t>
            </a:r>
            <a:r>
              <a:rPr lang="en-US" altLang="ko-KR" sz="2800" b="1" dirty="0">
                <a:latin typeface="Verdana" panose="020B0604030504040204" pitchFamily="34" charset="0"/>
                <a:ea typeface="Verdana" panose="020B0604030504040204" pitchFamily="34" charset="0"/>
              </a:rPr>
              <a:t> Zwingli </a:t>
            </a:r>
          </a:p>
          <a:p>
            <a:pPr>
              <a:lnSpc>
                <a:spcPct val="150000"/>
              </a:lnSpc>
            </a:pPr>
            <a:r>
              <a:rPr lang="en-US" altLang="ko-KR" sz="2800" b="1" dirty="0">
                <a:latin typeface="Verdana" panose="020B0604030504040204" pitchFamily="34" charset="0"/>
                <a:ea typeface="Verdana" panose="020B0604030504040204" pitchFamily="34" charset="0"/>
              </a:rPr>
              <a:t>(1484-1531)</a:t>
            </a:r>
          </a:p>
          <a:p>
            <a:pPr>
              <a:lnSpc>
                <a:spcPct val="150000"/>
              </a:lnSpc>
            </a:pPr>
            <a:endParaRPr lang="en-US" altLang="ko-KR" sz="2000" b="1" dirty="0">
              <a:latin typeface="굴림" panose="020B0600000101010101" pitchFamily="50" charset="-127"/>
              <a:ea typeface="굴림" panose="020B0600000101010101" pitchFamily="50" charset="-127"/>
            </a:endParaRPr>
          </a:p>
        </p:txBody>
      </p:sp>
      <p:pic>
        <p:nvPicPr>
          <p:cNvPr id="6" name="내용 개체 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355" y="3861048"/>
            <a:ext cx="2129261" cy="2456841"/>
          </a:xfrm>
          <a:prstGeom prst="rect">
            <a:avLst/>
          </a:prstGeom>
          <a:ln>
            <a:noFill/>
          </a:ln>
          <a:effectLst>
            <a:softEdge rad="112500"/>
          </a:effectLst>
        </p:spPr>
      </p:pic>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30969" y="4365104"/>
            <a:ext cx="3940345" cy="2459232"/>
          </a:xfrm>
          <a:prstGeom prst="rect">
            <a:avLst/>
          </a:prstGeom>
          <a:ln>
            <a:noFill/>
          </a:ln>
          <a:effectLst>
            <a:softEdge rad="112500"/>
          </a:effectLst>
        </p:spPr>
      </p:pic>
      <p:pic>
        <p:nvPicPr>
          <p:cNvPr id="3" name="그림 2">
            <a:extLst>
              <a:ext uri="{FF2B5EF4-FFF2-40B4-BE49-F238E27FC236}">
                <a16:creationId xmlns:a16="http://schemas.microsoft.com/office/drawing/2014/main" id="{8A03A307-7C40-4C8D-972F-68B197D17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234" y="454511"/>
            <a:ext cx="3086100" cy="3949700"/>
          </a:xfrm>
          <a:prstGeom prst="rect">
            <a:avLst/>
          </a:prstGeom>
        </p:spPr>
      </p:pic>
      <p:pic>
        <p:nvPicPr>
          <p:cNvPr id="5" name="그림 4">
            <a:extLst>
              <a:ext uri="{FF2B5EF4-FFF2-40B4-BE49-F238E27FC236}">
                <a16:creationId xmlns:a16="http://schemas.microsoft.com/office/drawing/2014/main" id="{E05A3F72-2A14-4FF2-9547-7147CA62E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6282" y="2568276"/>
            <a:ext cx="2880320" cy="3047619"/>
          </a:xfrm>
          <a:prstGeom prst="rect">
            <a:avLst/>
          </a:prstGeom>
        </p:spPr>
      </p:pic>
    </p:spTree>
    <p:extLst>
      <p:ext uri="{BB962C8B-B14F-4D97-AF65-F5344CB8AC3E}">
        <p14:creationId xmlns:p14="http://schemas.microsoft.com/office/powerpoint/2010/main" val="1592408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08" y="1448554"/>
            <a:ext cx="4572000" cy="5409446"/>
          </a:xfrm>
          <a:prstGeom prst="rect">
            <a:avLst/>
          </a:prstGeom>
        </p:spPr>
      </p:pic>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812" y="2788617"/>
            <a:ext cx="3168713" cy="3729877"/>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450" y="2581275"/>
            <a:ext cx="2705100" cy="1695450"/>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120" y="691459"/>
            <a:ext cx="2857500" cy="1600200"/>
          </a:xfrm>
          <a:prstGeom prst="rect">
            <a:avLst/>
          </a:prstGeom>
        </p:spPr>
      </p:pic>
      <p:pic>
        <p:nvPicPr>
          <p:cNvPr id="7" name="Picture 12" descr="KE_H_01"/>
          <p:cNvPicPr>
            <a:picLocks noChangeAspect="1" noChangeArrowheads="1"/>
          </p:cNvPicPr>
          <p:nvPr/>
        </p:nvPicPr>
        <p:blipFill>
          <a:blip r:embed="rId6" cstate="print"/>
          <a:srcRect/>
          <a:stretch>
            <a:fillRect/>
          </a:stretch>
        </p:blipFill>
        <p:spPr bwMode="auto">
          <a:xfrm>
            <a:off x="0" y="116632"/>
            <a:ext cx="2136637" cy="707843"/>
          </a:xfrm>
          <a:prstGeom prst="rect">
            <a:avLst/>
          </a:prstGeom>
          <a:noFill/>
        </p:spPr>
      </p:pic>
    </p:spTree>
    <p:extLst>
      <p:ext uri="{BB962C8B-B14F-4D97-AF65-F5344CB8AC3E}">
        <p14:creationId xmlns:p14="http://schemas.microsoft.com/office/powerpoint/2010/main" val="3502264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77072" y="169683"/>
            <a:ext cx="8213693" cy="1253766"/>
          </a:xfrm>
        </p:spPr>
        <p:txBody>
          <a:bodyPr>
            <a:normAutofit/>
          </a:bodyPr>
          <a:lstStyle/>
          <a:p>
            <a:r>
              <a:rPr lang="en-US" altLang="ko-KR" sz="3600" b="1" dirty="0">
                <a:latin typeface="굴림체" panose="020B0609000101010101" pitchFamily="49" charset="-127"/>
                <a:ea typeface="굴림체" panose="020B0609000101010101" pitchFamily="49" charset="-127"/>
              </a:rPr>
              <a:t>  </a:t>
            </a:r>
            <a:r>
              <a:rPr lang="en-US" altLang="ko-KR" sz="2800" b="1" dirty="0">
                <a:latin typeface="굴림체" panose="020B0609000101010101" pitchFamily="49" charset="-127"/>
                <a:ea typeface="굴림체" panose="020B0609000101010101" pitchFamily="49" charset="-127"/>
              </a:rPr>
              <a:t>Zwingli</a:t>
            </a:r>
            <a:r>
              <a:rPr lang="de-DE" altLang="ko-KR" sz="2800" b="1" dirty="0">
                <a:latin typeface="굴림체" panose="020B0609000101010101" pitchFamily="49" charset="-127"/>
                <a:ea typeface="굴림체" panose="020B0609000101010101" pitchFamily="49" charset="-127"/>
              </a:rPr>
              <a:t>(1484-1531)     </a:t>
            </a:r>
            <a:r>
              <a:rPr lang="en-US" altLang="ko-KR" sz="2800" b="1" dirty="0">
                <a:latin typeface="굴림체" panose="020B0609000101010101" pitchFamily="49" charset="-127"/>
                <a:ea typeface="굴림체" panose="020B0609000101010101" pitchFamily="49" charset="-127"/>
              </a:rPr>
              <a:t>Luther</a:t>
            </a:r>
            <a:r>
              <a:rPr lang="de-DE" altLang="ko-KR" sz="2800" b="1" dirty="0">
                <a:latin typeface="굴림체" panose="020B0609000101010101" pitchFamily="49" charset="-127"/>
                <a:ea typeface="굴림체" panose="020B0609000101010101" pitchFamily="49" charset="-127"/>
              </a:rPr>
              <a:t>(1483-1546)</a:t>
            </a:r>
            <a:endParaRPr lang="de-DE" sz="2800" b="1" dirty="0">
              <a:latin typeface="굴림체" panose="020B0609000101010101" pitchFamily="49" charset="-127"/>
              <a:ea typeface="굴림체" panose="020B0609000101010101" pitchFamily="49" charset="-127"/>
            </a:endParaRPr>
          </a:p>
        </p:txBody>
      </p:sp>
      <p:pic>
        <p:nvPicPr>
          <p:cNvPr id="4" name="내용 개체 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9736" y="1316962"/>
            <a:ext cx="4253179" cy="4351338"/>
          </a:xfr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24" y="1225485"/>
            <a:ext cx="4081808" cy="4534292"/>
          </a:xfrm>
          <a:prstGeom prst="rect">
            <a:avLst/>
          </a:prstGeom>
        </p:spPr>
      </p:pic>
      <p:sp>
        <p:nvSpPr>
          <p:cNvPr id="6" name="타원 5"/>
          <p:cNvSpPr/>
          <p:nvPr/>
        </p:nvSpPr>
        <p:spPr>
          <a:xfrm>
            <a:off x="1423447" y="6108569"/>
            <a:ext cx="1517716" cy="58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1531</a:t>
            </a:r>
          </a:p>
        </p:txBody>
      </p:sp>
      <p:sp>
        <p:nvSpPr>
          <p:cNvPr id="7" name="타원 6"/>
          <p:cNvSpPr/>
          <p:nvPr/>
        </p:nvSpPr>
        <p:spPr>
          <a:xfrm>
            <a:off x="6155703" y="6174557"/>
            <a:ext cx="1649691" cy="518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1534</a:t>
            </a:r>
          </a:p>
        </p:txBody>
      </p:sp>
      <p:pic>
        <p:nvPicPr>
          <p:cNvPr id="8" name="Picture 12" descr="KE_H_01">
            <a:extLst>
              <a:ext uri="{FF2B5EF4-FFF2-40B4-BE49-F238E27FC236}">
                <a16:creationId xmlns:a16="http://schemas.microsoft.com/office/drawing/2014/main" id="{81591251-3379-4AEF-9BDB-DB6A9F1F4076}"/>
              </a:ext>
            </a:extLst>
          </p:cNvPr>
          <p:cNvPicPr>
            <a:picLocks noChangeAspect="1" noChangeArrowheads="1"/>
          </p:cNvPicPr>
          <p:nvPr/>
        </p:nvPicPr>
        <p:blipFill>
          <a:blip r:embed="rId5" cstate="print"/>
          <a:srcRect/>
          <a:stretch>
            <a:fillRect/>
          </a:stretch>
        </p:blipFill>
        <p:spPr bwMode="auto">
          <a:xfrm>
            <a:off x="134922" y="44624"/>
            <a:ext cx="1602478" cy="530882"/>
          </a:xfrm>
          <a:prstGeom prst="rect">
            <a:avLst/>
          </a:prstGeom>
          <a:noFill/>
        </p:spPr>
      </p:pic>
    </p:spTree>
    <p:extLst>
      <p:ext uri="{BB962C8B-B14F-4D97-AF65-F5344CB8AC3E}">
        <p14:creationId xmlns:p14="http://schemas.microsoft.com/office/powerpoint/2010/main" val="2387322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75A025-3BD7-4A75-B0E2-9360F6EC92BC}"/>
              </a:ext>
            </a:extLst>
          </p:cNvPr>
          <p:cNvSpPr>
            <a:spLocks noGrp="1"/>
          </p:cNvSpPr>
          <p:nvPr>
            <p:ph type="title"/>
          </p:nvPr>
        </p:nvSpPr>
        <p:spPr>
          <a:xfrm>
            <a:off x="827585" y="5805266"/>
            <a:ext cx="7704856" cy="1008107"/>
          </a:xfrm>
        </p:spPr>
        <p:txBody>
          <a:bodyPr vert="horz" lIns="91440" tIns="45720" rIns="91440" bIns="45720" rtlCol="0" anchor="b">
            <a:normAutofit fontScale="90000"/>
          </a:bodyPr>
          <a:lstStyle/>
          <a:p>
            <a:pPr algn="l" latinLnBrk="0">
              <a:lnSpc>
                <a:spcPct val="90000"/>
              </a:lnSpc>
            </a:pPr>
            <a:br>
              <a:rPr lang="en-US" altLang="ko-KR" sz="3200" kern="1200" dirty="0">
                <a:solidFill>
                  <a:schemeClr val="tx1"/>
                </a:solidFill>
                <a:latin typeface="Verdana" panose="020B0604030504040204" pitchFamily="34" charset="0"/>
                <a:ea typeface="Verdana" panose="020B0604030504040204" pitchFamily="34" charset="0"/>
              </a:rPr>
            </a:br>
            <a:br>
              <a:rPr lang="en-US" altLang="ko-KR" sz="3200" kern="1200" dirty="0">
                <a:solidFill>
                  <a:schemeClr val="tx1"/>
                </a:solidFill>
                <a:latin typeface="Verdana" panose="020B0604030504040204" pitchFamily="34" charset="0"/>
                <a:ea typeface="Verdana" panose="020B0604030504040204" pitchFamily="34" charset="0"/>
              </a:rPr>
            </a:br>
            <a:r>
              <a:rPr lang="en-US" altLang="ko-KR" sz="3200" kern="1200" dirty="0">
                <a:solidFill>
                  <a:schemeClr val="tx1"/>
                </a:solidFill>
                <a:latin typeface="Verdana" panose="020B0604030504040204" pitchFamily="34" charset="0"/>
                <a:ea typeface="Verdana" panose="020B0604030504040204" pitchFamily="34" charset="0"/>
              </a:rPr>
              <a:t>                    Anabaptist</a:t>
            </a:r>
            <a:br>
              <a:rPr lang="en-US" altLang="ko-KR" sz="3200" kern="1200" dirty="0">
                <a:solidFill>
                  <a:schemeClr val="tx1"/>
                </a:solidFill>
                <a:latin typeface="Verdana" panose="020B0604030504040204" pitchFamily="34" charset="0"/>
                <a:ea typeface="Verdana" panose="020B0604030504040204" pitchFamily="34" charset="0"/>
              </a:rPr>
            </a:br>
            <a:r>
              <a:rPr lang="en-US" altLang="ko-KR" sz="2900" kern="1200" dirty="0">
                <a:solidFill>
                  <a:schemeClr val="tx1"/>
                </a:solidFill>
                <a:latin typeface="Verdana" panose="020B0604030504040204" pitchFamily="34" charset="0"/>
                <a:ea typeface="Verdana" panose="020B0604030504040204" pitchFamily="34" charset="0"/>
              </a:rPr>
              <a:t>K. </a:t>
            </a:r>
            <a:r>
              <a:rPr lang="en-US" altLang="ko-KR" sz="2900" kern="1200" dirty="0" err="1">
                <a:solidFill>
                  <a:schemeClr val="tx1"/>
                </a:solidFill>
                <a:latin typeface="Verdana" panose="020B0604030504040204" pitchFamily="34" charset="0"/>
                <a:ea typeface="Verdana" panose="020B0604030504040204" pitchFamily="34" charset="0"/>
              </a:rPr>
              <a:t>Grebel</a:t>
            </a:r>
            <a:r>
              <a:rPr lang="en-US" altLang="ko-KR" sz="2900" kern="1200" dirty="0">
                <a:solidFill>
                  <a:schemeClr val="tx1"/>
                </a:solidFill>
                <a:latin typeface="Verdana" panose="020B0604030504040204" pitchFamily="34" charset="0"/>
                <a:ea typeface="Verdana" panose="020B0604030504040204" pitchFamily="34" charset="0"/>
              </a:rPr>
              <a:t>(1498-1526)     </a:t>
            </a:r>
            <a:r>
              <a:rPr lang="en-US" altLang="ko-KR" sz="2900" dirty="0">
                <a:latin typeface="Verdana" panose="020B0604030504040204" pitchFamily="34" charset="0"/>
                <a:ea typeface="Verdana" panose="020B0604030504040204" pitchFamily="34" charset="0"/>
              </a:rPr>
              <a:t>F. </a:t>
            </a:r>
            <a:r>
              <a:rPr lang="en-US" altLang="ko-KR" sz="2900" dirty="0" err="1">
                <a:latin typeface="Verdana" panose="020B0604030504040204" pitchFamily="34" charset="0"/>
                <a:ea typeface="Verdana" panose="020B0604030504040204" pitchFamily="34" charset="0"/>
              </a:rPr>
              <a:t>Manz</a:t>
            </a:r>
            <a:r>
              <a:rPr lang="en-US" altLang="ko-KR" sz="2900" dirty="0">
                <a:latin typeface="Verdana" panose="020B0604030504040204" pitchFamily="34" charset="0"/>
                <a:ea typeface="Verdana" panose="020B0604030504040204" pitchFamily="34" charset="0"/>
              </a:rPr>
              <a:t>(1498-1527)</a:t>
            </a:r>
            <a:br>
              <a:rPr lang="en-US" altLang="ko-KR" sz="2900" kern="1200" dirty="0">
                <a:solidFill>
                  <a:schemeClr val="tx1"/>
                </a:solidFill>
                <a:latin typeface="Verdana" panose="020B0604030504040204" pitchFamily="34" charset="0"/>
                <a:ea typeface="Verdana" panose="020B0604030504040204" pitchFamily="34" charset="0"/>
              </a:rPr>
            </a:br>
            <a:endParaRPr lang="en-US" altLang="ko-KR" sz="2900" kern="1200" dirty="0">
              <a:solidFill>
                <a:schemeClr val="tx1"/>
              </a:solidFill>
              <a:latin typeface="Verdana" panose="020B0604030504040204" pitchFamily="34" charset="0"/>
              <a:ea typeface="Verdana" panose="020B0604030504040204" pitchFamily="34" charset="0"/>
            </a:endParaRPr>
          </a:p>
        </p:txBody>
      </p:sp>
      <p:pic>
        <p:nvPicPr>
          <p:cNvPr id="6" name="내용 개체 틀 5">
            <a:extLst>
              <a:ext uri="{FF2B5EF4-FFF2-40B4-BE49-F238E27FC236}">
                <a16:creationId xmlns:a16="http://schemas.microsoft.com/office/drawing/2014/main" id="{A0ACC4A9-A6DF-4F8C-A7C7-17400F19E2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9775"/>
          <a:stretch/>
        </p:blipFill>
        <p:spPr>
          <a:xfrm>
            <a:off x="20" y="9"/>
            <a:ext cx="4571975" cy="5517223"/>
          </a:xfrm>
          <a:prstGeom prst="rect">
            <a:avLst/>
          </a:prstGeom>
        </p:spPr>
      </p:pic>
      <p:pic>
        <p:nvPicPr>
          <p:cNvPr id="8" name="그림 7">
            <a:extLst>
              <a:ext uri="{FF2B5EF4-FFF2-40B4-BE49-F238E27FC236}">
                <a16:creationId xmlns:a16="http://schemas.microsoft.com/office/drawing/2014/main" id="{DBB9770A-58C4-4E2B-AD3A-F6A412C4C4E5}"/>
              </a:ext>
            </a:extLst>
          </p:cNvPr>
          <p:cNvPicPr>
            <a:picLocks noChangeAspect="1"/>
          </p:cNvPicPr>
          <p:nvPr/>
        </p:nvPicPr>
        <p:blipFill rotWithShape="1">
          <a:blip r:embed="rId3">
            <a:extLst>
              <a:ext uri="{28A0092B-C50C-407E-A947-70E740481C1C}">
                <a14:useLocalDpi xmlns:a14="http://schemas.microsoft.com/office/drawing/2010/main" val="0"/>
              </a:ext>
            </a:extLst>
          </a:blip>
          <a:srcRect l="4946" r="18193" b="-3"/>
          <a:stretch/>
        </p:blipFill>
        <p:spPr>
          <a:xfrm>
            <a:off x="4571999" y="-681"/>
            <a:ext cx="4572001" cy="5517913"/>
          </a:xfrm>
          <a:prstGeom prst="rect">
            <a:avLst/>
          </a:prstGeom>
        </p:spPr>
      </p:pic>
      <p:cxnSp>
        <p:nvCxnSpPr>
          <p:cNvPr id="13" name="Straight Connector 1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12" descr="KE_H_01">
            <a:extLst>
              <a:ext uri="{FF2B5EF4-FFF2-40B4-BE49-F238E27FC236}">
                <a16:creationId xmlns:a16="http://schemas.microsoft.com/office/drawing/2014/main" id="{34D5F206-602D-4D58-B6DF-D38DAC7314AA}"/>
              </a:ext>
            </a:extLst>
          </p:cNvPr>
          <p:cNvPicPr>
            <a:picLocks noChangeAspect="1" noChangeArrowheads="1"/>
          </p:cNvPicPr>
          <p:nvPr/>
        </p:nvPicPr>
        <p:blipFill>
          <a:blip r:embed="rId4" cstate="print"/>
          <a:srcRect/>
          <a:stretch>
            <a:fillRect/>
          </a:stretch>
        </p:blipFill>
        <p:spPr bwMode="auto">
          <a:xfrm>
            <a:off x="134922" y="44624"/>
            <a:ext cx="1602478" cy="530882"/>
          </a:xfrm>
          <a:prstGeom prst="rect">
            <a:avLst/>
          </a:prstGeom>
          <a:noFill/>
        </p:spPr>
      </p:pic>
    </p:spTree>
    <p:extLst>
      <p:ext uri="{BB962C8B-B14F-4D97-AF65-F5344CB8AC3E}">
        <p14:creationId xmlns:p14="http://schemas.microsoft.com/office/powerpoint/2010/main" val="254132388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83568" y="323760"/>
            <a:ext cx="7936396" cy="603303"/>
          </a:xfrm>
        </p:spPr>
        <p:txBody>
          <a:bodyPr>
            <a:noAutofit/>
          </a:bodyPr>
          <a:lstStyle/>
          <a:p>
            <a:r>
              <a:rPr lang="de-DE" altLang="ko-KR" sz="2400" b="1" dirty="0"/>
              <a:t>        </a:t>
            </a:r>
            <a:r>
              <a:rPr lang="de-DE" altLang="ko-KR" sz="2400" b="1" dirty="0">
                <a:latin typeface="Verdana" panose="020B0604030504040204" pitchFamily="34" charset="0"/>
                <a:ea typeface="Verdana" panose="020B0604030504040204" pitchFamily="34" charset="0"/>
              </a:rPr>
              <a:t>The Relationship between </a:t>
            </a:r>
            <a:br>
              <a:rPr lang="de-DE" altLang="ko-KR" sz="2400" b="1" dirty="0">
                <a:latin typeface="Verdana" panose="020B0604030504040204" pitchFamily="34" charset="0"/>
                <a:ea typeface="Verdana" panose="020B0604030504040204" pitchFamily="34" charset="0"/>
              </a:rPr>
            </a:br>
            <a:r>
              <a:rPr lang="de-DE" altLang="ko-KR" sz="2400" b="1" dirty="0">
                <a:latin typeface="Verdana" panose="020B0604030504040204" pitchFamily="34" charset="0"/>
                <a:ea typeface="Verdana" panose="020B0604030504040204" pitchFamily="34" charset="0"/>
              </a:rPr>
              <a:t>State and Religion</a:t>
            </a:r>
            <a:endParaRPr lang="ko-KR" altLang="en-US" sz="2400" b="1" dirty="0">
              <a:latin typeface="Verdana" panose="020B0604030504040204" pitchFamily="34" charset="0"/>
            </a:endParaRPr>
          </a:p>
        </p:txBody>
      </p:sp>
      <p:sp>
        <p:nvSpPr>
          <p:cNvPr id="3" name="부제목 2"/>
          <p:cNvSpPr>
            <a:spLocks noGrp="1"/>
          </p:cNvSpPr>
          <p:nvPr>
            <p:ph type="subTitle" idx="1"/>
          </p:nvPr>
        </p:nvSpPr>
        <p:spPr>
          <a:xfrm>
            <a:off x="323528" y="620688"/>
            <a:ext cx="8820472" cy="5400600"/>
          </a:xfrm>
        </p:spPr>
        <p:txBody>
          <a:bodyPr>
            <a:normAutofit fontScale="55000" lnSpcReduction="20000"/>
          </a:bodyPr>
          <a:lstStyle/>
          <a:p>
            <a:pPr algn="l"/>
            <a:endParaRPr lang="en-US" altLang="ko-KR" dirty="0"/>
          </a:p>
          <a:p>
            <a:pPr algn="l"/>
            <a:r>
              <a:rPr lang="en-US" altLang="ko-KR" dirty="0"/>
              <a:t> </a:t>
            </a:r>
          </a:p>
          <a:p>
            <a:pPr algn="l"/>
            <a:r>
              <a:rPr lang="en-US" altLang="ko-KR" b="1" dirty="0">
                <a:solidFill>
                  <a:schemeClr val="tx1"/>
                </a:solidFill>
                <a:latin typeface="Verdana" panose="020B0604030504040204" pitchFamily="34" charset="0"/>
                <a:ea typeface="Verdana" panose="020B0604030504040204" pitchFamily="34" charset="0"/>
                <a:cs typeface="Arial Unicode MS" pitchFamily="50" charset="-127"/>
              </a:rPr>
              <a:t>State  &amp;  Christianity       State   Christianity      State/Christianity  </a:t>
            </a:r>
          </a:p>
          <a:p>
            <a:pPr algn="l"/>
            <a:endParaRPr lang="en-US" altLang="ko-KR" dirty="0">
              <a:solidFill>
                <a:schemeClr val="tx1"/>
              </a:solidFill>
              <a:latin typeface="Verdana" panose="020B0604030504040204" pitchFamily="34" charset="0"/>
              <a:ea typeface="Verdana" panose="020B0604030504040204" pitchFamily="34" charset="0"/>
              <a:cs typeface="Arial Unicode MS" pitchFamily="50" charset="-127"/>
            </a:endParaRPr>
          </a:p>
          <a:p>
            <a:pPr algn="l"/>
            <a:endParaRPr lang="en-US" altLang="ko-KR" dirty="0"/>
          </a:p>
          <a:p>
            <a:pPr algn="l"/>
            <a:endParaRPr lang="en-US" altLang="ko-KR" dirty="0"/>
          </a:p>
          <a:p>
            <a:pPr algn="l"/>
            <a:endParaRPr lang="en-US" altLang="ko-KR" dirty="0"/>
          </a:p>
          <a:p>
            <a:pPr algn="l"/>
            <a:r>
              <a:rPr lang="en-US" altLang="ko-KR" dirty="0"/>
              <a:t> </a:t>
            </a:r>
          </a:p>
          <a:p>
            <a:pPr algn="l"/>
            <a:r>
              <a:rPr lang="en-US" altLang="ko-KR" dirty="0"/>
              <a:t>                                                      </a:t>
            </a:r>
          </a:p>
          <a:p>
            <a:pPr algn="l"/>
            <a:endParaRPr lang="en-US" altLang="ko-KR" dirty="0"/>
          </a:p>
          <a:p>
            <a:pPr algn="l"/>
            <a:endParaRPr lang="en-US" altLang="ko-KR" dirty="0"/>
          </a:p>
          <a:p>
            <a:pPr algn="l"/>
            <a:endParaRPr lang="en-US" altLang="ko-KR" dirty="0"/>
          </a:p>
          <a:p>
            <a:pPr algn="l"/>
            <a:endParaRPr lang="en-US" altLang="ko-KR" dirty="0"/>
          </a:p>
          <a:p>
            <a:pPr algn="l"/>
            <a:r>
              <a:rPr lang="en-US" altLang="ko-KR" dirty="0"/>
              <a:t>  </a:t>
            </a:r>
          </a:p>
          <a:p>
            <a:pPr algn="l"/>
            <a:r>
              <a:rPr lang="en-US" altLang="ko-KR" dirty="0"/>
              <a:t> </a:t>
            </a:r>
            <a:r>
              <a:rPr lang="en-US" altLang="ko-KR" b="1" dirty="0">
                <a:solidFill>
                  <a:schemeClr val="tx1"/>
                </a:solidFill>
                <a:latin typeface="HY강B" pitchFamily="18" charset="-127"/>
                <a:ea typeface="HY강B" pitchFamily="18" charset="-127"/>
              </a:rPr>
              <a:t>Integral Type                     Separate Type                     critical solidarity           </a:t>
            </a:r>
          </a:p>
          <a:p>
            <a:pPr algn="l"/>
            <a:r>
              <a:rPr lang="en-US" altLang="ko-KR" b="1" dirty="0">
                <a:solidFill>
                  <a:schemeClr val="tx1"/>
                </a:solidFill>
                <a:latin typeface="HY강B" pitchFamily="18" charset="-127"/>
                <a:ea typeface="HY강B" pitchFamily="18" charset="-127"/>
              </a:rPr>
              <a:t>(The city of God</a:t>
            </a:r>
            <a:r>
              <a:rPr lang="en-US" altLang="ko-KR" b="1">
                <a:solidFill>
                  <a:schemeClr val="tx1"/>
                </a:solidFill>
                <a:latin typeface="HY강B" pitchFamily="18" charset="-127"/>
                <a:ea typeface="HY강B" pitchFamily="18" charset="-127"/>
              </a:rPr>
              <a:t>)       (</a:t>
            </a:r>
            <a:r>
              <a:rPr lang="en-US" altLang="ko-KR" b="1" dirty="0">
                <a:solidFill>
                  <a:schemeClr val="tx1"/>
                </a:solidFill>
                <a:latin typeface="HY강B" pitchFamily="18" charset="-127"/>
                <a:ea typeface="HY강B" pitchFamily="18" charset="-127"/>
              </a:rPr>
              <a:t>the theory of two kingdoms</a:t>
            </a:r>
            <a:r>
              <a:rPr lang="en-US" altLang="ko-KR" b="1">
                <a:solidFill>
                  <a:schemeClr val="tx1"/>
                </a:solidFill>
                <a:latin typeface="HY강B" pitchFamily="18" charset="-127"/>
                <a:ea typeface="HY강B" pitchFamily="18" charset="-127"/>
              </a:rPr>
              <a:t>)        (</a:t>
            </a:r>
            <a:r>
              <a:rPr lang="en-US" altLang="ko-KR" b="1" dirty="0">
                <a:solidFill>
                  <a:schemeClr val="tx1"/>
                </a:solidFill>
                <a:latin typeface="HY강B" pitchFamily="18" charset="-127"/>
                <a:ea typeface="HY강B" pitchFamily="18" charset="-127"/>
              </a:rPr>
              <a:t>mutual control)</a:t>
            </a:r>
          </a:p>
          <a:p>
            <a:pPr algn="l"/>
            <a:r>
              <a:rPr lang="en-US" altLang="ko-KR" b="1" dirty="0">
                <a:solidFill>
                  <a:schemeClr val="tx1"/>
                </a:solidFill>
              </a:rPr>
              <a:t> </a:t>
            </a:r>
          </a:p>
        </p:txBody>
      </p:sp>
      <p:sp>
        <p:nvSpPr>
          <p:cNvPr id="28" name="모서리가 둥근 직사각형 27"/>
          <p:cNvSpPr/>
          <p:nvPr/>
        </p:nvSpPr>
        <p:spPr>
          <a:xfrm>
            <a:off x="978171" y="1922650"/>
            <a:ext cx="1440160" cy="2448272"/>
          </a:xfrm>
          <a:prstGeom prst="roundRect">
            <a:avLst/>
          </a:prstGeom>
          <a:solidFill>
            <a:srgbClr val="00B0F0"/>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모서리가 둥근 직사각형 28"/>
          <p:cNvSpPr/>
          <p:nvPr/>
        </p:nvSpPr>
        <p:spPr>
          <a:xfrm>
            <a:off x="3563888" y="1949854"/>
            <a:ext cx="864096" cy="2448272"/>
          </a:xfrm>
          <a:prstGeom prst="roundRect">
            <a:avLst/>
          </a:prstGeom>
          <a:solidFill>
            <a:schemeClr val="accent4">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모서리가 둥근 직사각형 29"/>
          <p:cNvSpPr/>
          <p:nvPr/>
        </p:nvSpPr>
        <p:spPr>
          <a:xfrm>
            <a:off x="4562183" y="1949854"/>
            <a:ext cx="864096" cy="2448272"/>
          </a:xfrm>
          <a:prstGeom prst="roundRect">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모서리가 둥근 직사각형 30"/>
          <p:cNvSpPr/>
          <p:nvPr/>
        </p:nvSpPr>
        <p:spPr>
          <a:xfrm>
            <a:off x="6678234" y="1980664"/>
            <a:ext cx="720080" cy="23762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모서리가 둥근 직사각형 36"/>
          <p:cNvSpPr/>
          <p:nvPr/>
        </p:nvSpPr>
        <p:spPr>
          <a:xfrm>
            <a:off x="7380312" y="1984783"/>
            <a:ext cx="792088" cy="2376264"/>
          </a:xfrm>
          <a:prstGeom prst="roundRect">
            <a:avLst/>
          </a:prstGeom>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오른쪽 화살표 38"/>
          <p:cNvSpPr/>
          <p:nvPr/>
        </p:nvSpPr>
        <p:spPr>
          <a:xfrm>
            <a:off x="7038274" y="3019435"/>
            <a:ext cx="756084" cy="63835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왼쪽 화살표 39"/>
          <p:cNvSpPr/>
          <p:nvPr/>
        </p:nvSpPr>
        <p:spPr>
          <a:xfrm>
            <a:off x="7020272" y="2326961"/>
            <a:ext cx="756084" cy="630070"/>
          </a:xfrm>
          <a:prstGeom prst="lef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Picture 12" descr="KE_H_01">
            <a:extLst>
              <a:ext uri="{FF2B5EF4-FFF2-40B4-BE49-F238E27FC236}">
                <a16:creationId xmlns:a16="http://schemas.microsoft.com/office/drawing/2014/main" id="{62EDE126-A1F5-4DCD-836C-E1BDE456F002}"/>
              </a:ext>
            </a:extLst>
          </p:cNvPr>
          <p:cNvPicPr>
            <a:picLocks noChangeAspect="1" noChangeArrowheads="1"/>
          </p:cNvPicPr>
          <p:nvPr/>
        </p:nvPicPr>
        <p:blipFill>
          <a:blip r:embed="rId2" cstate="print"/>
          <a:srcRect/>
          <a:stretch>
            <a:fillRect/>
          </a:stretch>
        </p:blipFill>
        <p:spPr bwMode="auto">
          <a:xfrm>
            <a:off x="107504" y="6843"/>
            <a:ext cx="1440160" cy="530882"/>
          </a:xfrm>
          <a:prstGeom prst="rect">
            <a:avLst/>
          </a:prstGeom>
          <a:noFill/>
        </p:spPr>
      </p:pic>
    </p:spTree>
    <p:extLst>
      <p:ext uri="{BB962C8B-B14F-4D97-AF65-F5344CB8AC3E}">
        <p14:creationId xmlns:p14="http://schemas.microsoft.com/office/powerpoint/2010/main" val="118053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1/16/Zwingli_statue.jpg"/>
          <p:cNvPicPr>
            <a:picLocks noChangeAspect="1" noChangeArrowheads="1"/>
          </p:cNvPicPr>
          <p:nvPr/>
        </p:nvPicPr>
        <p:blipFill>
          <a:blip r:embed="rId3" cstate="print"/>
          <a:srcRect/>
          <a:stretch>
            <a:fillRect/>
          </a:stretch>
        </p:blipFill>
        <p:spPr bwMode="auto">
          <a:xfrm>
            <a:off x="5129593" y="214541"/>
            <a:ext cx="3627783" cy="6219056"/>
          </a:xfrm>
          <a:prstGeom prst="rect">
            <a:avLst/>
          </a:prstGeom>
          <a:noFill/>
        </p:spPr>
      </p:pic>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8" y="3160649"/>
            <a:ext cx="4981669" cy="3343275"/>
          </a:xfrm>
          <a:prstGeom prst="rect">
            <a:avLst/>
          </a:prstGeom>
        </p:spPr>
      </p:pic>
      <p:pic>
        <p:nvPicPr>
          <p:cNvPr id="5" name="Picture 12" descr="KE_H_01"/>
          <p:cNvPicPr>
            <a:picLocks noChangeAspect="1" noChangeArrowheads="1"/>
          </p:cNvPicPr>
          <p:nvPr/>
        </p:nvPicPr>
        <p:blipFill>
          <a:blip r:embed="rId5" cstate="print"/>
          <a:srcRect/>
          <a:stretch>
            <a:fillRect/>
          </a:stretch>
        </p:blipFill>
        <p:spPr bwMode="auto">
          <a:xfrm>
            <a:off x="259430" y="233183"/>
            <a:ext cx="2136637" cy="707843"/>
          </a:xfrm>
          <a:prstGeom prst="rect">
            <a:avLst/>
          </a:prstGeom>
          <a:noFill/>
        </p:spPr>
      </p:pic>
    </p:spTree>
    <p:extLst>
      <p:ext uri="{BB962C8B-B14F-4D97-AF65-F5344CB8AC3E}">
        <p14:creationId xmlns:p14="http://schemas.microsoft.com/office/powerpoint/2010/main" val="190538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9C7DCC0-4F22-4F2A-ADC3-16DEEC9F83FE}"/>
              </a:ext>
            </a:extLst>
          </p:cNvPr>
          <p:cNvSpPr>
            <a:spLocks noGrp="1"/>
          </p:cNvSpPr>
          <p:nvPr>
            <p:ph type="title"/>
          </p:nvPr>
        </p:nvSpPr>
        <p:spPr/>
        <p:txBody>
          <a:bodyPr>
            <a:normAutofit fontScale="90000"/>
          </a:bodyPr>
          <a:lstStyle/>
          <a:p>
            <a:r>
              <a:rPr lang="en-US" altLang="ko-KR" b="1" dirty="0">
                <a:latin typeface="Verdana" panose="020B0604030504040204" pitchFamily="34" charset="0"/>
                <a:ea typeface="Verdana" panose="020B0604030504040204" pitchFamily="34" charset="0"/>
              </a:rPr>
              <a:t>      </a:t>
            </a:r>
            <a:r>
              <a:rPr lang="en-US" altLang="ko-KR" b="1" dirty="0" err="1">
                <a:latin typeface="Verdana" panose="020B0604030504040204" pitchFamily="34" charset="0"/>
                <a:ea typeface="Verdana" panose="020B0604030504040204" pitchFamily="34" charset="0"/>
              </a:rPr>
              <a:t>Schleitheim</a:t>
            </a:r>
            <a:r>
              <a:rPr lang="en-US" altLang="ko-KR" b="1" dirty="0">
                <a:latin typeface="Verdana" panose="020B0604030504040204" pitchFamily="34" charset="0"/>
                <a:ea typeface="Verdana" panose="020B0604030504040204" pitchFamily="34" charset="0"/>
              </a:rPr>
              <a:t> confession</a:t>
            </a:r>
            <a:endParaRPr lang="ko-KR" altLang="en-US" b="1" dirty="0">
              <a:latin typeface="Verdana" panose="020B0604030504040204" pitchFamily="34" charset="0"/>
            </a:endParaRPr>
          </a:p>
        </p:txBody>
      </p:sp>
      <p:sp>
        <p:nvSpPr>
          <p:cNvPr id="3" name="내용 개체 틀 2">
            <a:extLst>
              <a:ext uri="{FF2B5EF4-FFF2-40B4-BE49-F238E27FC236}">
                <a16:creationId xmlns:a16="http://schemas.microsoft.com/office/drawing/2014/main" id="{08536D78-D75E-4827-AA67-62020875CCDE}"/>
              </a:ext>
            </a:extLst>
          </p:cNvPr>
          <p:cNvSpPr>
            <a:spLocks noGrp="1"/>
          </p:cNvSpPr>
          <p:nvPr>
            <p:ph idx="1"/>
          </p:nvPr>
        </p:nvSpPr>
        <p:spPr/>
        <p:txBody>
          <a:bodyPr/>
          <a:lstStyle/>
          <a:p>
            <a:pPr marL="0" indent="0">
              <a:buNone/>
            </a:pPr>
            <a:endParaRPr lang="ko-KR" altLang="en-US" dirty="0"/>
          </a:p>
        </p:txBody>
      </p:sp>
      <p:sp>
        <p:nvSpPr>
          <p:cNvPr id="4" name="직사각형 3">
            <a:extLst>
              <a:ext uri="{FF2B5EF4-FFF2-40B4-BE49-F238E27FC236}">
                <a16:creationId xmlns:a16="http://schemas.microsoft.com/office/drawing/2014/main" id="{B05E21DB-8AEB-40D9-B70B-25D2727895AF}"/>
              </a:ext>
            </a:extLst>
          </p:cNvPr>
          <p:cNvSpPr/>
          <p:nvPr/>
        </p:nvSpPr>
        <p:spPr>
          <a:xfrm>
            <a:off x="395536" y="1124744"/>
            <a:ext cx="8291264" cy="5313570"/>
          </a:xfrm>
          <a:prstGeom prst="rect">
            <a:avLst/>
          </a:prstGeom>
        </p:spPr>
        <p:txBody>
          <a:bodyPr wrap="square">
            <a:spAutoFit/>
          </a:bodyPr>
          <a:lstStyle/>
          <a:p>
            <a:pPr algn="just" latinLnBrk="0">
              <a:lnSpc>
                <a:spcPct val="150000"/>
              </a:lnSpc>
              <a:spcAft>
                <a:spcPts val="800"/>
              </a:spcAft>
            </a:pPr>
            <a:r>
              <a:rPr lang="en-US" altLang="ko-KR" sz="2000" b="1" kern="100" dirty="0">
                <a:latin typeface="Verdana" panose="020B0604030504040204" pitchFamily="34" charset="0"/>
                <a:ea typeface="Verdana" panose="020B0604030504040204" pitchFamily="34" charset="0"/>
                <a:cs typeface="Times New Roman" panose="02020603050405020304" pitchFamily="18" charset="0"/>
              </a:rPr>
              <a:t>      Article 4: Separation from Evil </a:t>
            </a:r>
          </a:p>
          <a:p>
            <a:pPr algn="just" latinLnBrk="0">
              <a:lnSpc>
                <a:spcPct val="150000"/>
              </a:lnSpc>
              <a:spcAft>
                <a:spcPts val="800"/>
              </a:spcAft>
            </a:pPr>
            <a:r>
              <a:rPr lang="en-US" altLang="ko-KR" sz="2000" b="1" kern="100" dirty="0">
                <a:latin typeface="Verdana" panose="020B0604030504040204" pitchFamily="34" charset="0"/>
                <a:ea typeface="Verdana" panose="020B0604030504040204" pitchFamily="34" charset="0"/>
                <a:cs typeface="Times New Roman" panose="02020603050405020304" pitchFamily="18" charset="0"/>
              </a:rPr>
              <a:t>(membership of Christian community)</a:t>
            </a:r>
            <a:endParaRPr lang="ko-KR" altLang="ko-KR" sz="2000" b="1" kern="100" dirty="0">
              <a:latin typeface="Verdana" panose="020B0604030504040204" pitchFamily="34" charset="0"/>
              <a:cs typeface="Times New Roman" panose="02020603050405020304" pitchFamily="18" charset="0"/>
            </a:endParaRPr>
          </a:p>
          <a:p>
            <a:pPr marL="457200" algn="just" latinLnBrk="0">
              <a:lnSpc>
                <a:spcPct val="150000"/>
              </a:lnSpc>
              <a:spcAft>
                <a:spcPts val="800"/>
              </a:spcAft>
            </a:pPr>
            <a:r>
              <a:rPr lang="en-US" altLang="ko-KR" sz="2000" b="1" kern="100" dirty="0">
                <a:latin typeface="Verdana" panose="020B0604030504040204" pitchFamily="34" charset="0"/>
                <a:ea typeface="Verdana" panose="020B0604030504040204" pitchFamily="34" charset="0"/>
                <a:cs typeface="Times New Roman" panose="02020603050405020304" pitchFamily="18" charset="0"/>
              </a:rPr>
              <a:t>The community of Christians shall have no association with those who remain in disobedience and a spirit of rebellion against God. There can be no fellowship with the wicked in the world; there can be no participation in works, church services, meetings and civil affairs of those who live in contradiction to the commands of God (Catholics and Protestants). All evil must be resisted including their weapons of force such as the sword and armor.</a:t>
            </a:r>
            <a:endParaRPr lang="ko-KR" altLang="ko-KR" sz="2000" b="1" kern="100" dirty="0">
              <a:latin typeface="Verdana" panose="020B0604030504040204" pitchFamily="34" charset="0"/>
              <a:cs typeface="Times New Roman" panose="02020603050405020304" pitchFamily="18" charset="0"/>
            </a:endParaRPr>
          </a:p>
        </p:txBody>
      </p:sp>
      <p:pic>
        <p:nvPicPr>
          <p:cNvPr id="5" name="Picture 12" descr="KE_H_01">
            <a:extLst>
              <a:ext uri="{FF2B5EF4-FFF2-40B4-BE49-F238E27FC236}">
                <a16:creationId xmlns:a16="http://schemas.microsoft.com/office/drawing/2014/main" id="{B33A1D3B-9FC0-4238-A302-BE7D5B0AC91C}"/>
              </a:ext>
            </a:extLst>
          </p:cNvPr>
          <p:cNvPicPr>
            <a:picLocks noChangeAspect="1" noChangeArrowheads="1"/>
          </p:cNvPicPr>
          <p:nvPr/>
        </p:nvPicPr>
        <p:blipFill>
          <a:blip r:embed="rId2" cstate="print"/>
          <a:srcRect/>
          <a:stretch>
            <a:fillRect/>
          </a:stretch>
        </p:blipFill>
        <p:spPr bwMode="auto">
          <a:xfrm>
            <a:off x="107504" y="188640"/>
            <a:ext cx="1602478" cy="530882"/>
          </a:xfrm>
          <a:prstGeom prst="rect">
            <a:avLst/>
          </a:prstGeom>
          <a:noFill/>
        </p:spPr>
      </p:pic>
    </p:spTree>
    <p:extLst>
      <p:ext uri="{BB962C8B-B14F-4D97-AF65-F5344CB8AC3E}">
        <p14:creationId xmlns:p14="http://schemas.microsoft.com/office/powerpoint/2010/main" val="294237858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801</Words>
  <Application>Microsoft Macintosh PowerPoint</Application>
  <PresentationFormat>On-screen Show (4:3)</PresentationFormat>
  <Paragraphs>94</Paragraphs>
  <Slides>25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 Unicode MS</vt:lpstr>
      <vt:lpstr>굴림</vt:lpstr>
      <vt:lpstr>굴림체</vt:lpstr>
      <vt:lpstr>맑은 고딕</vt:lpstr>
      <vt:lpstr>Arial</vt:lpstr>
      <vt:lpstr>HY강B</vt:lpstr>
      <vt:lpstr>Times New Roman</vt:lpstr>
      <vt:lpstr>Verdana</vt:lpstr>
      <vt:lpstr>Office 테마</vt:lpstr>
      <vt:lpstr>PowerPoint Presentation</vt:lpstr>
      <vt:lpstr>  Table of contents</vt:lpstr>
      <vt:lpstr>PowerPoint Presentation</vt:lpstr>
      <vt:lpstr>PowerPoint Presentation</vt:lpstr>
      <vt:lpstr>  Zwingli(1484-1531)     Luther(1483-1546)</vt:lpstr>
      <vt:lpstr>                      Anabaptist K. Grebel(1498-1526)     F. Manz(1498-1527) </vt:lpstr>
      <vt:lpstr>        The Relationship between  State and Religion</vt:lpstr>
      <vt:lpstr>PowerPoint Presentation</vt:lpstr>
      <vt:lpstr>      Schleitheim confession</vt:lpstr>
      <vt:lpstr>  Article 6: The Sword  (nonresistance as Christian pacifism)  </vt:lpstr>
      <vt:lpstr>    Article 7: The Oath</vt:lpstr>
      <vt:lpstr>PowerPoint Presentation</vt:lpstr>
      <vt:lpstr>       The Second Helvetic Confession: Article 30th</vt:lpstr>
      <vt:lpstr>      Karl Barth with Rifle</vt:lpstr>
      <vt:lpstr>Barmen 5</vt:lpstr>
      <vt:lpstr>      Korean context of division </vt:lpstr>
      <vt:lpstr>             Cold War Between USA and Russia in Korea</vt:lpstr>
      <vt:lpstr>         Massacre in Korea:          Pablo Picasso (1951) </vt:lpstr>
      <vt:lpstr>          Peace in Korea (2017)</vt:lpstr>
      <vt:lpstr>PowerPoint Presentation</vt:lpstr>
      <vt:lpstr>PowerPoint Presentation</vt:lpstr>
      <vt:lpstr>PowerPoint Presentation</vt:lpstr>
      <vt:lpstr>         Toward Reconciliation    and Peace</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gocmh</dc:creator>
  <cp:lastModifiedBy>Microsoft Office User</cp:lastModifiedBy>
  <cp:revision>4</cp:revision>
  <dcterms:created xsi:type="dcterms:W3CDTF">2019-05-06T22:46:59Z</dcterms:created>
  <dcterms:modified xsi:type="dcterms:W3CDTF">2019-05-21T11:25:21Z</dcterms:modified>
</cp:coreProperties>
</file>